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1"/>
  </p:notesMasterIdLst>
  <p:sldIdLst>
    <p:sldId id="344" r:id="rId2"/>
    <p:sldId id="349" r:id="rId3"/>
    <p:sldId id="267" r:id="rId4"/>
    <p:sldId id="269" r:id="rId5"/>
    <p:sldId id="270" r:id="rId6"/>
    <p:sldId id="271" r:id="rId7"/>
    <p:sldId id="272" r:id="rId8"/>
    <p:sldId id="302" r:id="rId9"/>
    <p:sldId id="303" r:id="rId10"/>
    <p:sldId id="273" r:id="rId11"/>
    <p:sldId id="274" r:id="rId12"/>
    <p:sldId id="275" r:id="rId13"/>
    <p:sldId id="351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306" r:id="rId23"/>
    <p:sldId id="333" r:id="rId24"/>
    <p:sldId id="284" r:id="rId25"/>
    <p:sldId id="285" r:id="rId26"/>
    <p:sldId id="286" r:id="rId27"/>
    <p:sldId id="293" r:id="rId28"/>
    <p:sldId id="297" r:id="rId29"/>
    <p:sldId id="294" r:id="rId30"/>
    <p:sldId id="295" r:id="rId31"/>
    <p:sldId id="296" r:id="rId32"/>
    <p:sldId id="309" r:id="rId33"/>
    <p:sldId id="298" r:id="rId34"/>
    <p:sldId id="310" r:id="rId35"/>
    <p:sldId id="311" r:id="rId36"/>
    <p:sldId id="299" r:id="rId37"/>
    <p:sldId id="330" r:id="rId38"/>
    <p:sldId id="327" r:id="rId39"/>
    <p:sldId id="328" r:id="rId40"/>
    <p:sldId id="287" r:id="rId41"/>
    <p:sldId id="313" r:id="rId42"/>
    <p:sldId id="314" r:id="rId43"/>
    <p:sldId id="315" r:id="rId44"/>
    <p:sldId id="316" r:id="rId45"/>
    <p:sldId id="329" r:id="rId46"/>
    <p:sldId id="317" r:id="rId47"/>
    <p:sldId id="336" r:id="rId48"/>
    <p:sldId id="341" r:id="rId49"/>
    <p:sldId id="348" r:id="rId50"/>
    <p:sldId id="312" r:id="rId51"/>
    <p:sldId id="318" r:id="rId52"/>
    <p:sldId id="288" r:id="rId53"/>
    <p:sldId id="319" r:id="rId54"/>
    <p:sldId id="320" r:id="rId55"/>
    <p:sldId id="321" r:id="rId56"/>
    <p:sldId id="322" r:id="rId57"/>
    <p:sldId id="300" r:id="rId58"/>
    <p:sldId id="331" r:id="rId59"/>
    <p:sldId id="323" r:id="rId60"/>
    <p:sldId id="338" r:id="rId61"/>
    <p:sldId id="301" r:id="rId62"/>
    <p:sldId id="290" r:id="rId63"/>
    <p:sldId id="324" r:id="rId64"/>
    <p:sldId id="291" r:id="rId65"/>
    <p:sldId id="345" r:id="rId66"/>
    <p:sldId id="292" r:id="rId67"/>
    <p:sldId id="325" r:id="rId68"/>
    <p:sldId id="332" r:id="rId69"/>
    <p:sldId id="326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CB7D7-4296-4980-B492-29C6EAF398AA}" type="datetimeFigureOut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CECA9-4821-46DA-8985-AD09C332B7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076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95DBF-EA1C-48F3-9E8C-0FD87445047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69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95DBF-EA1C-48F3-9E8C-0FD87445047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20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CECA9-4821-46DA-8985-AD09C332B724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458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52D4EC2-C889-4C65-8CED-3FE6BE26ADC3}" type="datetime1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2C057C-2049-4FA2-974F-533D2B7D85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6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A6D8-2BC4-4FF2-A69A-084535959804}" type="datetime1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38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0440-4BFE-41D2-89C6-9FF5BBE5FD59}" type="datetime1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98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5381-AE22-4496-A580-508011DD5F05}" type="datetime1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350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D711-1F5B-47C0-871B-AAC53C44AD85}" type="datetime1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72056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7697-366D-44FD-8BC4-F59991B53A66}" type="datetime1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8088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9BB32-AE1B-4B19-9A58-7D63B1C44174}" type="datetime1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875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B1F5-3978-48C6-B697-6B7BC70344C4}" type="datetime1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5959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B4FDF-B7BE-475F-8515-85BB817080DB}" type="datetime1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16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6A22A60E-C561-488E-8BCD-B44F9F88CB00}" type="datetime1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406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3259401-41DB-47BF-A9DC-028464B319AE}" type="datetime1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2C057C-2049-4FA2-974F-533D2B7D85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41886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555AB76-54A0-4C65-9585-A42718BFF5ED}" type="datetime1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A2C057C-2049-4FA2-974F-533D2B7D85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23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1767223"/>
            <a:ext cx="5486400" cy="1829761"/>
          </a:xfrm>
        </p:spPr>
        <p:txBody>
          <a:bodyPr>
            <a:normAutofit/>
          </a:bodyPr>
          <a:lstStyle/>
          <a:p>
            <a:r>
              <a:rPr lang="en-US" dirty="0"/>
              <a:t>NFHS </a:t>
            </a:r>
            <a:r>
              <a:rPr lang="en-US" dirty="0" smtClean="0"/>
              <a:t>Standard Penalty </a:t>
            </a:r>
            <a:r>
              <a:rPr lang="en-US" dirty="0"/>
              <a:t>Summary</a:t>
            </a:r>
            <a:br>
              <a:rPr lang="en-US" dirty="0"/>
            </a:br>
            <a:r>
              <a:rPr lang="en-US" sz="1800" dirty="0"/>
              <a:t>Created by Garry Mosier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Revised </a:t>
            </a:r>
            <a:r>
              <a:rPr lang="en-US" sz="1400" dirty="0" smtClean="0"/>
              <a:t>6/8/20</a:t>
            </a:r>
            <a:endParaRPr lang="en-US" sz="1400" dirty="0"/>
          </a:p>
        </p:txBody>
      </p:sp>
      <p:pic>
        <p:nvPicPr>
          <p:cNvPr id="4" name="Picture 2" descr="http://www.baumspage.com/ohsaa/brackets/2009/ohsaabl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752600"/>
            <a:ext cx="2590800" cy="27825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051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752600"/>
            <a:ext cx="3147508" cy="8382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6-5-7; 6-5-8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001000" cy="102766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Invalid or Illegal </a:t>
            </a:r>
            <a:r>
              <a:rPr lang="en-US" dirty="0"/>
              <a:t>F</a:t>
            </a:r>
            <a:r>
              <a:rPr lang="en-US" b="1" dirty="0"/>
              <a:t>air Catch </a:t>
            </a:r>
            <a:r>
              <a:rPr lang="en-US" dirty="0"/>
              <a:t>S</a:t>
            </a:r>
            <a:r>
              <a:rPr lang="en-US" b="1" dirty="0"/>
              <a:t>ignal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2819400"/>
            <a:ext cx="2693987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98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295400"/>
            <a:ext cx="3147508" cy="76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7-1-2; 7-1-3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381000"/>
            <a:ext cx="3898332" cy="762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Snap Infraction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8200" y="3934564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2286001"/>
            <a:ext cx="337978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5669" y="2286001"/>
            <a:ext cx="2556399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70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447800"/>
            <a:ext cx="3147508" cy="76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7-1-7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457200"/>
            <a:ext cx="2679132" cy="8382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False Start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8200" y="3934564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2514601"/>
            <a:ext cx="337978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5669" y="2514601"/>
            <a:ext cx="2556399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48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524000"/>
            <a:ext cx="3352800" cy="76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7-1 - 9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533400"/>
            <a:ext cx="4279332" cy="8382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Disconcerting Act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2514601"/>
            <a:ext cx="337978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C080A9-0988-4C18-8A72-9E42424FFA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3" t="10750" r="1908" b="17317"/>
          <a:stretch/>
        </p:blipFill>
        <p:spPr>
          <a:xfrm>
            <a:off x="5562599" y="2514601"/>
            <a:ext cx="2474259" cy="3505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10CE74E-08B5-4910-9C66-D0BEA1170AE2}"/>
              </a:ext>
            </a:extLst>
          </p:cNvPr>
          <p:cNvSpPr/>
          <p:nvPr/>
        </p:nvSpPr>
        <p:spPr>
          <a:xfrm>
            <a:off x="5562599" y="2590800"/>
            <a:ext cx="457201" cy="175736"/>
          </a:xfrm>
          <a:prstGeom prst="rect">
            <a:avLst/>
          </a:prstGeom>
          <a:solidFill>
            <a:srgbClr val="D2D3D5"/>
          </a:solidFill>
          <a:ln>
            <a:solidFill>
              <a:srgbClr val="D2D3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2D5664-C708-41C5-8F00-4513C669D342}"/>
              </a:ext>
            </a:extLst>
          </p:cNvPr>
          <p:cNvSpPr txBox="1"/>
          <p:nvPr/>
        </p:nvSpPr>
        <p:spPr>
          <a:xfrm>
            <a:off x="5562599" y="2526268"/>
            <a:ext cx="2617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23 Disconcerting Act</a:t>
            </a:r>
          </a:p>
        </p:txBody>
      </p:sp>
    </p:spTree>
    <p:extLst>
      <p:ext uri="{BB962C8B-B14F-4D97-AF65-F5344CB8AC3E}">
        <p14:creationId xmlns:p14="http://schemas.microsoft.com/office/powerpoint/2010/main" val="425709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752600"/>
            <a:ext cx="3352800" cy="838200"/>
          </a:xfrm>
        </p:spPr>
        <p:txBody>
          <a:bodyPr>
            <a:normAutofit/>
          </a:bodyPr>
          <a:lstStyle/>
          <a:p>
            <a:r>
              <a:rPr lang="en-US" sz="2000" b="1" dirty="0"/>
              <a:t>Loss of 5 Yards</a:t>
            </a:r>
            <a:br>
              <a:rPr lang="en-US" sz="2000" b="1" dirty="0"/>
            </a:br>
            <a:r>
              <a:rPr lang="en-US" sz="2000" b="1" dirty="0"/>
              <a:t>7-2-1; 7-2-2; 7-2-3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609600"/>
            <a:ext cx="4279332" cy="914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Illegal Formation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2069" y="2819400"/>
            <a:ext cx="2556399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94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905000"/>
            <a:ext cx="3147508" cy="76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7-2-5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302" y="228600"/>
            <a:ext cx="7555932" cy="1676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At least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5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b="1" dirty="0">
                <a:solidFill>
                  <a:schemeClr val="tx1"/>
                </a:solidFill>
              </a:rPr>
              <a:t>layers on A’s </a:t>
            </a:r>
            <a:r>
              <a:rPr lang="en-US" b="1" dirty="0" smtClean="0">
                <a:solidFill>
                  <a:schemeClr val="tx1"/>
                </a:solidFill>
              </a:rPr>
              <a:t>LOS &amp; </a:t>
            </a:r>
            <a:r>
              <a:rPr lang="en-US" dirty="0" smtClean="0">
                <a:solidFill>
                  <a:schemeClr val="tx1"/>
                </a:solidFill>
              </a:rPr>
              <a:t>Only</a:t>
            </a:r>
            <a:r>
              <a:rPr lang="en-US" b="1" dirty="0" smtClean="0">
                <a:solidFill>
                  <a:schemeClr val="tx1"/>
                </a:solidFill>
              </a:rPr>
              <a:t> 4 Players </a:t>
            </a:r>
            <a:r>
              <a:rPr lang="en-US" dirty="0" smtClean="0">
                <a:solidFill>
                  <a:schemeClr val="tx1"/>
                </a:solidFill>
              </a:rPr>
              <a:t>Are </a:t>
            </a:r>
            <a:r>
              <a:rPr lang="en-US" b="1" dirty="0" smtClean="0">
                <a:solidFill>
                  <a:schemeClr val="tx1"/>
                </a:solidFill>
              </a:rPr>
              <a:t>Backs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2069" y="2819400"/>
            <a:ext cx="2556399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19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905000"/>
            <a:ext cx="3147508" cy="76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7-2-6; 7-2-7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1066800"/>
            <a:ext cx="6946332" cy="79906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Illegal Shift or Illegal </a:t>
            </a:r>
            <a:r>
              <a:rPr lang="en-US" dirty="0"/>
              <a:t>M</a:t>
            </a:r>
            <a:r>
              <a:rPr lang="en-US" b="1" dirty="0"/>
              <a:t>otion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2819400"/>
            <a:ext cx="2693987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45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905000"/>
            <a:ext cx="3147508" cy="685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7-2-8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762000"/>
            <a:ext cx="7251132" cy="914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Planned Loose </a:t>
            </a:r>
            <a:r>
              <a:rPr lang="en-US" dirty="0"/>
              <a:t>B</a:t>
            </a:r>
            <a:r>
              <a:rPr lang="en-US" b="1" dirty="0"/>
              <a:t>all </a:t>
            </a:r>
            <a:r>
              <a:rPr lang="en-US" dirty="0"/>
              <a:t>I</a:t>
            </a:r>
            <a:r>
              <a:rPr lang="en-US" b="1" dirty="0"/>
              <a:t>nfraction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2069" y="2819400"/>
            <a:ext cx="2556399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97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752600"/>
            <a:ext cx="3147508" cy="76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7-3-2; 7-3-3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457200"/>
            <a:ext cx="6870132" cy="1066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Illegally Handing </a:t>
            </a:r>
            <a:r>
              <a:rPr lang="en-US" dirty="0"/>
              <a:t>B</a:t>
            </a:r>
            <a:r>
              <a:rPr lang="en-US" b="1" dirty="0"/>
              <a:t>all forward (</a:t>
            </a:r>
            <a:r>
              <a:rPr lang="en-US" b="1" dirty="0">
                <a:solidFill>
                  <a:srgbClr val="00B0F0"/>
                </a:solidFill>
              </a:rPr>
              <a:t>also Loss of Down</a:t>
            </a:r>
            <a:r>
              <a:rPr lang="en-US" b="1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3400" y="3934564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806" y="2514601"/>
            <a:ext cx="277018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14602"/>
            <a:ext cx="2660650" cy="350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05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71638"/>
            <a:ext cx="3147508" cy="76676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7-5-2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304800"/>
            <a:ext cx="6939982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Illegal Forward </a:t>
            </a:r>
            <a:r>
              <a:rPr lang="en-US" dirty="0"/>
              <a:t>P</a:t>
            </a:r>
            <a:r>
              <a:rPr lang="en-US" b="1" dirty="0"/>
              <a:t>ass</a:t>
            </a:r>
            <a:br>
              <a:rPr lang="en-US" b="1" dirty="0"/>
            </a:br>
            <a:r>
              <a:rPr lang="en-US" b="1" dirty="0"/>
              <a:t>(</a:t>
            </a:r>
            <a:r>
              <a:rPr lang="en-US" dirty="0">
                <a:solidFill>
                  <a:srgbClr val="00B0F0"/>
                </a:solidFill>
              </a:rPr>
              <a:t>B</a:t>
            </a:r>
            <a:r>
              <a:rPr lang="en-US" b="1" dirty="0">
                <a:solidFill>
                  <a:srgbClr val="00B0F0"/>
                </a:solidFill>
              </a:rPr>
              <a:t>y A is </a:t>
            </a:r>
            <a:r>
              <a:rPr lang="en-US" dirty="0">
                <a:solidFill>
                  <a:srgbClr val="00B0F0"/>
                </a:solidFill>
              </a:rPr>
              <a:t>A</a:t>
            </a:r>
            <a:r>
              <a:rPr lang="en-US" b="1" dirty="0">
                <a:solidFill>
                  <a:srgbClr val="00B0F0"/>
                </a:solidFill>
              </a:rPr>
              <a:t>lso Loss of Down</a:t>
            </a:r>
            <a:r>
              <a:rPr lang="en-US" b="1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3400" y="3934564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38401"/>
            <a:ext cx="277018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38402"/>
            <a:ext cx="2660650" cy="350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87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109728" indent="0">
              <a:buNone/>
            </a:pPr>
            <a:endParaRPr lang="en-US" sz="6000" dirty="0"/>
          </a:p>
          <a:p>
            <a:pPr>
              <a:buFont typeface="Wingdings" pitchFamily="2" charset="2"/>
              <a:buChar char="Ø"/>
            </a:pPr>
            <a:r>
              <a:rPr lang="en-US" sz="9600" dirty="0" smtClean="0"/>
              <a:t>The order of this presentation follows the Rule Reference Number,  For example 6-1-1 is before 6-1-3.  </a:t>
            </a:r>
            <a:endParaRPr lang="en-US" sz="6000" dirty="0"/>
          </a:p>
          <a:p>
            <a:pPr>
              <a:buFont typeface="Wingdings" pitchFamily="2" charset="2"/>
              <a:buChar char="Ø"/>
            </a:pPr>
            <a:endParaRPr lang="en-US" sz="6000" dirty="0" smtClean="0"/>
          </a:p>
          <a:p>
            <a:pPr>
              <a:buFont typeface="Wingdings" pitchFamily="2" charset="2"/>
              <a:buChar char="Ø"/>
            </a:pPr>
            <a:endParaRPr lang="en-US" sz="6000" dirty="0"/>
          </a:p>
          <a:p>
            <a:pPr>
              <a:buFont typeface="Wingdings" pitchFamily="2" charset="2"/>
              <a:buChar char="Ø"/>
            </a:pPr>
            <a:r>
              <a:rPr lang="en-US" sz="9600" dirty="0" smtClean="0"/>
              <a:t>To </a:t>
            </a:r>
            <a:r>
              <a:rPr lang="en-US" sz="9600" dirty="0"/>
              <a:t>play </a:t>
            </a:r>
            <a:r>
              <a:rPr lang="en-US" sz="9600" dirty="0" smtClean="0"/>
              <a:t>this </a:t>
            </a:r>
            <a:r>
              <a:rPr lang="en-US" sz="9600" dirty="0"/>
              <a:t>presentation, select “Slide Show” from top of screen, then click “From Beginning”.  </a:t>
            </a:r>
            <a:endParaRPr lang="en-US" sz="60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6000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60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9600" dirty="0" smtClean="0">
                <a:solidFill>
                  <a:srgbClr val="FF0000"/>
                </a:solidFill>
              </a:rPr>
              <a:t>Words </a:t>
            </a:r>
            <a:r>
              <a:rPr lang="en-US" sz="9600" dirty="0">
                <a:solidFill>
                  <a:srgbClr val="FF0000"/>
                </a:solidFill>
              </a:rPr>
              <a:t>highlighted in red </a:t>
            </a:r>
            <a:r>
              <a:rPr lang="en-US" sz="9600" dirty="0"/>
              <a:t>indicate changes this year. </a:t>
            </a:r>
            <a:endParaRPr lang="en-US" sz="9600" dirty="0" smtClean="0"/>
          </a:p>
          <a:p>
            <a:pPr marL="109728" indent="0">
              <a:buNone/>
            </a:pPr>
            <a:endParaRPr lang="en-US" sz="6000" dirty="0" smtClean="0">
              <a:solidFill>
                <a:srgbClr val="00B0F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9600" dirty="0">
              <a:solidFill>
                <a:srgbClr val="00B0F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9600" dirty="0" smtClean="0">
                <a:solidFill>
                  <a:srgbClr val="00B0F0"/>
                </a:solidFill>
              </a:rPr>
              <a:t>Words </a:t>
            </a:r>
            <a:r>
              <a:rPr lang="en-US" sz="9600" dirty="0">
                <a:solidFill>
                  <a:srgbClr val="00B0F0"/>
                </a:solidFill>
              </a:rPr>
              <a:t>highlighted in </a:t>
            </a:r>
            <a:r>
              <a:rPr lang="en-US" sz="9600" dirty="0" smtClean="0">
                <a:solidFill>
                  <a:srgbClr val="00B0F0"/>
                </a:solidFill>
              </a:rPr>
              <a:t>blue </a:t>
            </a:r>
            <a:r>
              <a:rPr lang="en-US" sz="9600" dirty="0"/>
              <a:t>indicate </a:t>
            </a:r>
            <a:r>
              <a:rPr lang="en-US" sz="9600" dirty="0" smtClean="0"/>
              <a:t>a special additional penalty. </a:t>
            </a:r>
            <a:endParaRPr lang="en-US" sz="9600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  </a:t>
            </a: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 marL="624078" indent="-514350">
              <a:buFont typeface="+mj-lt"/>
              <a:buAutoNum type="arabicPeriod"/>
            </a:pPr>
            <a:endParaRPr lang="en-US" dirty="0"/>
          </a:p>
          <a:p>
            <a:pPr marL="624078" indent="-514350">
              <a:buFont typeface="+mj-lt"/>
              <a:buAutoNum type="arabicPeriod"/>
            </a:pPr>
            <a:endParaRPr lang="en-US" dirty="0"/>
          </a:p>
          <a:p>
            <a:pPr marL="624078" indent="-514350">
              <a:buFont typeface="+mj-lt"/>
              <a:buAutoNum type="arabicPeriod"/>
            </a:pPr>
            <a:endParaRPr lang="en-US" dirty="0"/>
          </a:p>
          <a:p>
            <a:pPr marL="624078" indent="-514350">
              <a:buFont typeface="+mj-lt"/>
              <a:buAutoNum type="arabicPeriod"/>
            </a:pPr>
            <a:endParaRPr lang="en-US" dirty="0"/>
          </a:p>
          <a:p>
            <a:pPr marL="624078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to Use </a:t>
            </a:r>
            <a:r>
              <a:rPr lang="en-US" dirty="0" smtClean="0"/>
              <a:t>This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00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905000"/>
            <a:ext cx="3147508" cy="76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7-5-2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762000"/>
            <a:ext cx="5727132" cy="110386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Illegal Forward </a:t>
            </a:r>
            <a:r>
              <a:rPr lang="en-US" dirty="0"/>
              <a:t>P</a:t>
            </a:r>
            <a:r>
              <a:rPr lang="en-US" b="1" dirty="0"/>
              <a:t>ass</a:t>
            </a:r>
            <a:br>
              <a:rPr lang="en-US" b="1" dirty="0"/>
            </a:br>
            <a:r>
              <a:rPr lang="en-US" b="1" dirty="0"/>
              <a:t>(</a:t>
            </a:r>
            <a:r>
              <a:rPr lang="en-US" b="1" dirty="0">
                <a:solidFill>
                  <a:srgbClr val="0070C0"/>
                </a:solidFill>
              </a:rPr>
              <a:t>by B</a:t>
            </a:r>
            <a:r>
              <a:rPr lang="en-US" b="1" dirty="0"/>
              <a:t>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2819400"/>
            <a:ext cx="2770187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51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76400"/>
            <a:ext cx="3147508" cy="685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 smtClean="0"/>
              <a:t>7-5-2d; 7-5-2e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381000"/>
            <a:ext cx="6870132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Intentional Grounding</a:t>
            </a:r>
            <a:br>
              <a:rPr lang="en-US" b="1" dirty="0"/>
            </a:br>
            <a:r>
              <a:rPr lang="en-US" b="1" dirty="0"/>
              <a:t>(</a:t>
            </a:r>
            <a:r>
              <a:rPr lang="en-US" dirty="0">
                <a:solidFill>
                  <a:srgbClr val="00B0F0"/>
                </a:solidFill>
              </a:rPr>
              <a:t>A</a:t>
            </a:r>
            <a:r>
              <a:rPr lang="en-US" b="1" dirty="0">
                <a:solidFill>
                  <a:srgbClr val="00B0F0"/>
                </a:solidFill>
              </a:rPr>
              <a:t>lso </a:t>
            </a:r>
            <a:r>
              <a:rPr lang="en-US" dirty="0">
                <a:solidFill>
                  <a:srgbClr val="00B0F0"/>
                </a:solidFill>
              </a:rPr>
              <a:t>L</a:t>
            </a:r>
            <a:r>
              <a:rPr lang="en-US" b="1" dirty="0">
                <a:solidFill>
                  <a:srgbClr val="00B0F0"/>
                </a:solidFill>
              </a:rPr>
              <a:t>oss of Down</a:t>
            </a:r>
            <a:r>
              <a:rPr lang="en-US" b="1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3400" y="3934564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7" y="2362200"/>
            <a:ext cx="26606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62200"/>
            <a:ext cx="27701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00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905000"/>
            <a:ext cx="3147508" cy="76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7-5-10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1143000"/>
            <a:ext cx="6793932" cy="685800"/>
          </a:xfrm>
        </p:spPr>
        <p:txBody>
          <a:bodyPr>
            <a:noAutofit/>
          </a:bodyPr>
          <a:lstStyle/>
          <a:p>
            <a:r>
              <a:rPr lang="en-US" b="1" dirty="0"/>
              <a:t>Forward Pass Interference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2813173"/>
            <a:ext cx="2813050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32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981201"/>
            <a:ext cx="3147508" cy="76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7-5-10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1295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Forward Pass </a:t>
            </a:r>
            <a:r>
              <a:rPr lang="en-US" dirty="0"/>
              <a:t>I</a:t>
            </a:r>
            <a:r>
              <a:rPr lang="en-US" b="1" dirty="0"/>
              <a:t>nterference  </a:t>
            </a:r>
            <a:br>
              <a:rPr lang="en-US" b="1" dirty="0"/>
            </a:br>
            <a:r>
              <a:rPr lang="en-US" b="1" dirty="0"/>
              <a:t>(</a:t>
            </a:r>
            <a:r>
              <a:rPr lang="en-US" dirty="0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f </a:t>
            </a:r>
            <a:r>
              <a:rPr lang="en-US" dirty="0" smtClean="0">
                <a:solidFill>
                  <a:srgbClr val="0070C0"/>
                </a:solidFill>
              </a:rPr>
              <a:t>I</a:t>
            </a:r>
            <a:r>
              <a:rPr lang="en-US" b="1" dirty="0" smtClean="0">
                <a:solidFill>
                  <a:srgbClr val="0070C0"/>
                </a:solidFill>
              </a:rPr>
              <a:t>ntentional, Additional </a:t>
            </a:r>
            <a:r>
              <a:rPr lang="en-US" b="1" dirty="0">
                <a:solidFill>
                  <a:srgbClr val="0070C0"/>
                </a:solidFill>
              </a:rPr>
              <a:t>15 </a:t>
            </a:r>
            <a:r>
              <a:rPr lang="en-US" b="1" dirty="0" smtClean="0">
                <a:solidFill>
                  <a:srgbClr val="0070C0"/>
                </a:solidFill>
              </a:rPr>
              <a:t>YDS)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3937337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</a:rPr>
              <a:t>+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1"/>
            <a:ext cx="3124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67001"/>
            <a:ext cx="3124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88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133600"/>
            <a:ext cx="3147508" cy="72434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7-5-12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762000"/>
            <a:ext cx="7251132" cy="110386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Ineligible Receiver </a:t>
            </a:r>
            <a:r>
              <a:rPr lang="en-US" dirty="0"/>
              <a:t>I</a:t>
            </a:r>
            <a:r>
              <a:rPr lang="en-US" b="1" dirty="0"/>
              <a:t>llegally </a:t>
            </a:r>
            <a:r>
              <a:rPr lang="en-US" dirty="0"/>
              <a:t>D</a:t>
            </a:r>
            <a:r>
              <a:rPr lang="en-US" b="1" dirty="0"/>
              <a:t>ownfield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2819400"/>
            <a:ext cx="2735262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41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00200"/>
            <a:ext cx="3147508" cy="685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7-5-13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304800"/>
            <a:ext cx="6870132" cy="990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Illegal Touching</a:t>
            </a:r>
            <a:br>
              <a:rPr lang="en-US" b="1" dirty="0"/>
            </a:br>
            <a:r>
              <a:rPr lang="en-US" b="1" dirty="0"/>
              <a:t>(</a:t>
            </a:r>
            <a:r>
              <a:rPr lang="en-US" dirty="0">
                <a:solidFill>
                  <a:srgbClr val="00B0F0"/>
                </a:solidFill>
              </a:rPr>
              <a:t>A</a:t>
            </a:r>
            <a:r>
              <a:rPr lang="en-US" b="1" dirty="0">
                <a:solidFill>
                  <a:srgbClr val="00B0F0"/>
                </a:solidFill>
              </a:rPr>
              <a:t>lso </a:t>
            </a:r>
            <a:r>
              <a:rPr lang="en-US" dirty="0">
                <a:solidFill>
                  <a:srgbClr val="00B0F0"/>
                </a:solidFill>
              </a:rPr>
              <a:t>L</a:t>
            </a:r>
            <a:r>
              <a:rPr lang="en-US" b="1" dirty="0">
                <a:solidFill>
                  <a:srgbClr val="00B0F0"/>
                </a:solidFill>
              </a:rPr>
              <a:t>oss of Down</a:t>
            </a:r>
            <a:r>
              <a:rPr lang="en-US" b="1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7200" y="3934564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62200"/>
            <a:ext cx="26606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62200"/>
            <a:ext cx="26606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47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752600"/>
            <a:ext cx="3147508" cy="8382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9-1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609600"/>
            <a:ext cx="6946332" cy="1066800"/>
          </a:xfrm>
        </p:spPr>
        <p:txBody>
          <a:bodyPr>
            <a:normAutofit/>
          </a:bodyPr>
          <a:lstStyle/>
          <a:p>
            <a:r>
              <a:rPr lang="en-US" b="1" dirty="0"/>
              <a:t>Helping Runner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2819400"/>
            <a:ext cx="3457575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33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752600"/>
            <a:ext cx="3147508" cy="76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10 Yards</a:t>
            </a:r>
            <a:br>
              <a:rPr lang="en-US" b="1" dirty="0"/>
            </a:br>
            <a:r>
              <a:rPr lang="en-US" b="1" dirty="0"/>
              <a:t>9-2-1a; 9-2-3a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685800"/>
            <a:ext cx="6641532" cy="914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Illegal Blocking </a:t>
            </a:r>
            <a:r>
              <a:rPr lang="en-US" dirty="0"/>
              <a:t>T</a:t>
            </a:r>
            <a:r>
              <a:rPr lang="en-US" b="1" dirty="0"/>
              <a:t>echnique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2819400"/>
            <a:ext cx="2733675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4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828800"/>
            <a:ext cx="4495800" cy="952948"/>
          </a:xfrm>
        </p:spPr>
        <p:txBody>
          <a:bodyPr>
            <a:noAutofit/>
          </a:bodyPr>
          <a:lstStyle/>
          <a:p>
            <a:r>
              <a:rPr lang="en-US" sz="2200" b="1" dirty="0"/>
              <a:t>Loss of 10 Yards</a:t>
            </a:r>
            <a:br>
              <a:rPr lang="en-US" sz="2200" b="1" dirty="0"/>
            </a:br>
            <a:r>
              <a:rPr lang="en-US" sz="2200" b="1" dirty="0"/>
              <a:t>9-2-1a; 9-2-2; 9-2-3a, b, 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1066800"/>
            <a:ext cx="6946332" cy="79906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Illegal Use of Hands or Arms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2819400"/>
            <a:ext cx="2733675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05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752600"/>
            <a:ext cx="3147508" cy="76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10 Yards</a:t>
            </a:r>
            <a:br>
              <a:rPr lang="en-US" b="1" dirty="0"/>
            </a:br>
            <a:r>
              <a:rPr lang="en-US" b="1" dirty="0"/>
              <a:t>9-2-1b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5029200" cy="990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Interlocked Blocking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37" y="2819400"/>
            <a:ext cx="3459163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47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295400"/>
            <a:ext cx="3147508" cy="8382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3-6-2d; 6-5-5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457200"/>
            <a:ext cx="3974532" cy="838200"/>
          </a:xfrm>
        </p:spPr>
        <p:txBody>
          <a:bodyPr>
            <a:normAutofit/>
          </a:bodyPr>
          <a:lstStyle/>
          <a:p>
            <a:r>
              <a:rPr lang="en-US" b="1" dirty="0"/>
              <a:t>Delay of Game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3934564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2286001"/>
            <a:ext cx="337978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2"/>
            <a:ext cx="26955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24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752600"/>
            <a:ext cx="3604708" cy="1105348"/>
          </a:xfrm>
        </p:spPr>
        <p:txBody>
          <a:bodyPr>
            <a:noAutofit/>
          </a:bodyPr>
          <a:lstStyle/>
          <a:p>
            <a:r>
              <a:rPr lang="en-US" sz="2400" b="1" dirty="0"/>
              <a:t>Loss of 10 Yards</a:t>
            </a:r>
            <a:br>
              <a:rPr lang="en-US" sz="2400" b="1" dirty="0"/>
            </a:br>
            <a:r>
              <a:rPr lang="en-US" sz="2400" b="1" dirty="0"/>
              <a:t>9-2-1c; 9-2-3c, 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609600"/>
            <a:ext cx="2145732" cy="914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Holding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2819400"/>
            <a:ext cx="2733675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95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752600"/>
            <a:ext cx="3147508" cy="838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Loss of 10 Yards</a:t>
            </a:r>
            <a:br>
              <a:rPr lang="en-US" b="1" dirty="0"/>
            </a:br>
            <a:r>
              <a:rPr lang="en-US" b="1" dirty="0"/>
              <a:t>9-2-2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609600"/>
            <a:ext cx="6793932" cy="990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Runner Grasping Teammate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2819400"/>
            <a:ext cx="2733675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6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133600"/>
            <a:ext cx="3147508" cy="72434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9-3-2; 9-3-4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762000"/>
            <a:ext cx="6793932" cy="110386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Illegal Block </a:t>
            </a:r>
            <a:r>
              <a:rPr lang="en-US" dirty="0"/>
              <a:t>B</a:t>
            </a:r>
            <a:r>
              <a:rPr lang="en-US" b="1" dirty="0"/>
              <a:t>elow </a:t>
            </a:r>
            <a:r>
              <a:rPr lang="en-US" dirty="0"/>
              <a:t>W</a:t>
            </a:r>
            <a:r>
              <a:rPr lang="en-US" b="1" dirty="0"/>
              <a:t>aist or on Free-kicker or Holder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2957512"/>
            <a:ext cx="2889250" cy="35194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51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828800"/>
            <a:ext cx="3147508" cy="76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10 Yards</a:t>
            </a:r>
            <a:br>
              <a:rPr lang="en-US" b="1" dirty="0"/>
            </a:br>
            <a:r>
              <a:rPr lang="en-US" b="1" dirty="0"/>
              <a:t>9-3-5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609600"/>
            <a:ext cx="6793932" cy="914400"/>
          </a:xfrm>
        </p:spPr>
        <p:txBody>
          <a:bodyPr>
            <a:normAutofit/>
          </a:bodyPr>
          <a:lstStyle/>
          <a:p>
            <a:r>
              <a:rPr lang="en-US" b="1" dirty="0"/>
              <a:t>Illegal Block in the Back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4"/>
          <a:stretch>
            <a:fillRect/>
          </a:stretch>
        </p:blipFill>
        <p:spPr bwMode="auto">
          <a:xfrm>
            <a:off x="3276600" y="2971800"/>
            <a:ext cx="2741613" cy="34671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0" y="358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0272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00200"/>
            <a:ext cx="3147508" cy="838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9-3-5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685800"/>
            <a:ext cx="2298132" cy="8382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Clipping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19400"/>
            <a:ext cx="2733675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95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752600"/>
            <a:ext cx="3147508" cy="838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9-3-6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7" y="457200"/>
            <a:ext cx="3288733" cy="990600"/>
          </a:xfrm>
        </p:spPr>
        <p:txBody>
          <a:bodyPr>
            <a:normAutofit/>
          </a:bodyPr>
          <a:lstStyle/>
          <a:p>
            <a:r>
              <a:rPr lang="en-US" b="1" dirty="0"/>
              <a:t>Chop Block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19400"/>
            <a:ext cx="27686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95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133600"/>
            <a:ext cx="3147508" cy="72434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10 Yards</a:t>
            </a:r>
            <a:br>
              <a:rPr lang="en-US" b="1" dirty="0"/>
            </a:br>
            <a:r>
              <a:rPr lang="en-US" b="1" dirty="0"/>
              <a:t>9-3-8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1066800"/>
            <a:ext cx="6793932" cy="799064"/>
          </a:xfrm>
        </p:spPr>
        <p:txBody>
          <a:bodyPr>
            <a:normAutofit/>
          </a:bodyPr>
          <a:lstStyle/>
          <a:p>
            <a:r>
              <a:rPr lang="en-US" b="1" dirty="0"/>
              <a:t>Illegal Block on Free </a:t>
            </a:r>
            <a:r>
              <a:rPr lang="en-US" dirty="0"/>
              <a:t>K</a:t>
            </a:r>
            <a:r>
              <a:rPr lang="en-US" b="1" dirty="0"/>
              <a:t>icks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4"/>
          <a:stretch>
            <a:fillRect/>
          </a:stretch>
        </p:blipFill>
        <p:spPr bwMode="auto">
          <a:xfrm>
            <a:off x="3201987" y="2971800"/>
            <a:ext cx="2741613" cy="34671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18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2133600"/>
            <a:ext cx="3886200" cy="72434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9-4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2209800"/>
          </a:xfrm>
        </p:spPr>
        <p:txBody>
          <a:bodyPr>
            <a:normAutofit/>
          </a:bodyPr>
          <a:lstStyle/>
          <a:p>
            <a:r>
              <a:rPr lang="en-US" sz="4000" b="1" dirty="0"/>
              <a:t>Any Act if Unduly </a:t>
            </a:r>
            <a:r>
              <a:rPr lang="en-US" sz="4000" dirty="0"/>
              <a:t>R</a:t>
            </a:r>
            <a:r>
              <a:rPr lang="en-US" sz="4000" b="1" dirty="0"/>
              <a:t>ough or Flagrant (</a:t>
            </a:r>
            <a:r>
              <a:rPr lang="en-US" sz="4000" dirty="0">
                <a:solidFill>
                  <a:srgbClr val="00B0F0"/>
                </a:solidFill>
              </a:rPr>
              <a:t>G</a:t>
            </a:r>
            <a:r>
              <a:rPr lang="en-US" sz="4000" b="1" dirty="0">
                <a:solidFill>
                  <a:srgbClr val="00B0F0"/>
                </a:solidFill>
              </a:rPr>
              <a:t>ive </a:t>
            </a:r>
            <a:r>
              <a:rPr lang="en-US" sz="4000" dirty="0">
                <a:solidFill>
                  <a:srgbClr val="00B0F0"/>
                </a:solidFill>
              </a:rPr>
              <a:t>P</a:t>
            </a:r>
            <a:r>
              <a:rPr lang="en-US" sz="4000" b="1" dirty="0">
                <a:solidFill>
                  <a:srgbClr val="00B0F0"/>
                </a:solidFill>
              </a:rPr>
              <a:t>roper </a:t>
            </a:r>
            <a:r>
              <a:rPr lang="en-US" sz="4000" dirty="0">
                <a:solidFill>
                  <a:srgbClr val="00B0F0"/>
                </a:solidFill>
              </a:rPr>
              <a:t>S</a:t>
            </a:r>
            <a:r>
              <a:rPr lang="en-US" sz="4000" b="1" dirty="0">
                <a:solidFill>
                  <a:srgbClr val="00B0F0"/>
                </a:solidFill>
              </a:rPr>
              <a:t>ignal </a:t>
            </a:r>
            <a:r>
              <a:rPr lang="en-US" sz="4000" dirty="0">
                <a:solidFill>
                  <a:srgbClr val="00B0F0"/>
                </a:solidFill>
              </a:rPr>
              <a:t>&amp;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dirty="0">
                <a:solidFill>
                  <a:srgbClr val="00B0F0"/>
                </a:solidFill>
              </a:rPr>
              <a:t>F</a:t>
            </a:r>
            <a:r>
              <a:rPr lang="en-US" sz="4000" b="1" dirty="0">
                <a:solidFill>
                  <a:srgbClr val="00B0F0"/>
                </a:solidFill>
              </a:rPr>
              <a:t>ollow with </a:t>
            </a:r>
            <a:r>
              <a:rPr lang="en-US" sz="4000" dirty="0">
                <a:solidFill>
                  <a:srgbClr val="00B0F0"/>
                </a:solidFill>
              </a:rPr>
              <a:t>DQ</a:t>
            </a:r>
            <a:r>
              <a:rPr lang="en-US" sz="4000" b="1" dirty="0"/>
              <a:t>)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10242"/>
            <a:ext cx="353695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81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76400"/>
            <a:ext cx="3147508" cy="685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9-4-1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381000"/>
            <a:ext cx="7479732" cy="990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Fighting by Player or </a:t>
            </a:r>
            <a:r>
              <a:rPr lang="en-US" b="1" dirty="0" err="1"/>
              <a:t>Nonplayer</a:t>
            </a:r>
            <a:r>
              <a:rPr lang="en-US" b="1" dirty="0"/>
              <a:t> (</a:t>
            </a:r>
            <a:r>
              <a:rPr lang="en-US" dirty="0">
                <a:solidFill>
                  <a:srgbClr val="00B0F0"/>
                </a:solidFill>
              </a:rPr>
              <a:t>P</a:t>
            </a:r>
            <a:r>
              <a:rPr lang="en-US" b="1" dirty="0">
                <a:solidFill>
                  <a:srgbClr val="00B0F0"/>
                </a:solidFill>
              </a:rPr>
              <a:t>lus </a:t>
            </a:r>
            <a:r>
              <a:rPr lang="en-US" dirty="0">
                <a:solidFill>
                  <a:srgbClr val="00B0F0"/>
                </a:solidFill>
              </a:rPr>
              <a:t>DQ</a:t>
            </a:r>
            <a:r>
              <a:rPr lang="en-US" b="1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6200" y="3934564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1"/>
            <a:ext cx="2768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38402"/>
            <a:ext cx="35369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57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76400"/>
            <a:ext cx="3147508" cy="76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9-4-2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304800"/>
            <a:ext cx="7479732" cy="1066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Intentionally Contacting a Game </a:t>
            </a:r>
            <a:r>
              <a:rPr lang="en-US" dirty="0"/>
              <a:t>O</a:t>
            </a:r>
            <a:r>
              <a:rPr lang="en-US" b="1" dirty="0"/>
              <a:t>fficial (</a:t>
            </a:r>
            <a:r>
              <a:rPr lang="en-US" dirty="0">
                <a:solidFill>
                  <a:srgbClr val="00B0F0"/>
                </a:solidFill>
              </a:rPr>
              <a:t>P</a:t>
            </a:r>
            <a:r>
              <a:rPr lang="en-US" b="1" dirty="0">
                <a:solidFill>
                  <a:srgbClr val="00B0F0"/>
                </a:solidFill>
              </a:rPr>
              <a:t>lus DQ</a:t>
            </a:r>
            <a:r>
              <a:rPr lang="en-US" b="1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6200" y="3934564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1"/>
            <a:ext cx="2768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38402"/>
            <a:ext cx="35369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18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752600"/>
            <a:ext cx="3147508" cy="76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3-7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533400"/>
            <a:ext cx="4584132" cy="8382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Illegal </a:t>
            </a:r>
            <a:r>
              <a:rPr lang="en-US" dirty="0"/>
              <a:t>S</a:t>
            </a:r>
            <a:r>
              <a:rPr lang="en-US" b="1" dirty="0"/>
              <a:t>ubstitution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40038"/>
            <a:ext cx="2659062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24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9492" y="3009452"/>
            <a:ext cx="3147508" cy="72434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9-4-3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259080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Incidental</a:t>
            </a:r>
            <a:r>
              <a:rPr lang="en-US" b="1" dirty="0"/>
              <a:t> Grasping an </a:t>
            </a:r>
            <a:r>
              <a:rPr lang="en-US" dirty="0"/>
              <a:t>O</a:t>
            </a:r>
            <a:r>
              <a:rPr lang="en-US" b="1" dirty="0"/>
              <a:t>pponent’s </a:t>
            </a:r>
            <a:r>
              <a:rPr lang="en-US" dirty="0"/>
              <a:t>F</a:t>
            </a:r>
            <a:r>
              <a:rPr lang="en-US" b="1" dirty="0"/>
              <a:t>ace </a:t>
            </a:r>
            <a:r>
              <a:rPr lang="en-US" dirty="0"/>
              <a:t>M</a:t>
            </a:r>
            <a:r>
              <a:rPr lang="en-US" b="1" dirty="0"/>
              <a:t>ask (</a:t>
            </a:r>
            <a:r>
              <a:rPr lang="en-US" b="1" dirty="0">
                <a:solidFill>
                  <a:schemeClr val="tx1"/>
                </a:solidFill>
              </a:rPr>
              <a:t>or any Helmet </a:t>
            </a:r>
            <a:r>
              <a:rPr lang="en-US" dirty="0">
                <a:solidFill>
                  <a:schemeClr val="tx1"/>
                </a:solidFill>
              </a:rPr>
              <a:t>O</a:t>
            </a:r>
            <a:r>
              <a:rPr lang="en-US" b="1" dirty="0">
                <a:solidFill>
                  <a:schemeClr val="tx1"/>
                </a:solidFill>
              </a:rPr>
              <a:t>pening, Chin </a:t>
            </a:r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="1" dirty="0">
                <a:solidFill>
                  <a:schemeClr val="tx1"/>
                </a:solidFill>
              </a:rPr>
              <a:t>trap or Attached </a:t>
            </a: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="1" dirty="0">
                <a:solidFill>
                  <a:schemeClr val="tx1"/>
                </a:solidFill>
              </a:rPr>
              <a:t>ooth &amp; </a:t>
            </a:r>
            <a:r>
              <a:rPr lang="en-US" dirty="0">
                <a:solidFill>
                  <a:schemeClr val="tx1"/>
                </a:solidFill>
              </a:rPr>
              <a:t>M</a:t>
            </a:r>
            <a:r>
              <a:rPr lang="en-US" b="1" dirty="0">
                <a:solidFill>
                  <a:schemeClr val="tx1"/>
                </a:solidFill>
              </a:rPr>
              <a:t>outh </a:t>
            </a:r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b="1" dirty="0">
                <a:solidFill>
                  <a:schemeClr val="tx1"/>
                </a:solidFill>
              </a:rPr>
              <a:t>rotector</a:t>
            </a:r>
            <a:r>
              <a:rPr lang="en-US" b="1" dirty="0"/>
              <a:t>)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3733800"/>
            <a:ext cx="2584450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45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133600"/>
            <a:ext cx="3147508" cy="72434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9-4-3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7" y="762000"/>
            <a:ext cx="6108133" cy="110386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Illegal Personal </a:t>
            </a:r>
            <a:r>
              <a:rPr lang="en-US" dirty="0"/>
              <a:t>C</a:t>
            </a:r>
            <a:r>
              <a:rPr lang="en-US" b="1" dirty="0"/>
              <a:t>ontact </a:t>
            </a:r>
            <a:r>
              <a:rPr lang="en-US" dirty="0"/>
              <a:t>O</a:t>
            </a:r>
            <a:r>
              <a:rPr lang="en-US" b="1" dirty="0"/>
              <a:t>utside </a:t>
            </a:r>
            <a:r>
              <a:rPr lang="en-US" dirty="0"/>
              <a:t>R</a:t>
            </a:r>
            <a:r>
              <a:rPr lang="en-US" b="1" dirty="0"/>
              <a:t>estricted </a:t>
            </a:r>
            <a:r>
              <a:rPr lang="en-US" dirty="0"/>
              <a:t>A</a:t>
            </a:r>
            <a:r>
              <a:rPr lang="en-US" b="1" dirty="0"/>
              <a:t>rea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19400"/>
            <a:ext cx="27686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40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905000"/>
            <a:ext cx="3147508" cy="685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9-4-3b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7" y="533400"/>
            <a:ext cx="7403533" cy="1295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Charging Into an Opponent </a:t>
            </a:r>
            <a:r>
              <a:rPr lang="en-US" dirty="0"/>
              <a:t>O</a:t>
            </a:r>
            <a:r>
              <a:rPr lang="en-US" b="1" dirty="0"/>
              <a:t>bviously </a:t>
            </a:r>
            <a:r>
              <a:rPr lang="en-US" dirty="0"/>
              <a:t>O</a:t>
            </a:r>
            <a:r>
              <a:rPr lang="en-US" b="1" dirty="0"/>
              <a:t>ut of the Play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19400"/>
            <a:ext cx="27686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86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9492" y="2590800"/>
            <a:ext cx="3147508" cy="76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9-4-3h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600" cy="2133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Grasping of an </a:t>
            </a:r>
            <a:r>
              <a:rPr lang="en-US" dirty="0"/>
              <a:t>O</a:t>
            </a:r>
            <a:r>
              <a:rPr lang="en-US" b="1" dirty="0"/>
              <a:t>pponent’s </a:t>
            </a:r>
            <a:r>
              <a:rPr lang="en-US" dirty="0"/>
              <a:t>F</a:t>
            </a:r>
            <a:r>
              <a:rPr lang="en-US" b="1" dirty="0"/>
              <a:t>ace </a:t>
            </a:r>
            <a:r>
              <a:rPr lang="en-US" dirty="0"/>
              <a:t>M</a:t>
            </a:r>
            <a:r>
              <a:rPr lang="en-US" b="1" dirty="0"/>
              <a:t>ask (</a:t>
            </a:r>
            <a:r>
              <a:rPr lang="en-US" b="1" dirty="0">
                <a:solidFill>
                  <a:schemeClr val="tx1"/>
                </a:solidFill>
              </a:rPr>
              <a:t>or Any </a:t>
            </a:r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b="1" dirty="0">
                <a:solidFill>
                  <a:schemeClr val="tx1"/>
                </a:solidFill>
              </a:rPr>
              <a:t>elmet Opening, Chin </a:t>
            </a:r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="1" dirty="0">
                <a:solidFill>
                  <a:schemeClr val="tx1"/>
                </a:solidFill>
              </a:rPr>
              <a:t>trap or Attached </a:t>
            </a: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="1" dirty="0">
                <a:solidFill>
                  <a:schemeClr val="tx1"/>
                </a:solidFill>
              </a:rPr>
              <a:t>ooth </a:t>
            </a:r>
            <a:r>
              <a:rPr lang="en-US" dirty="0">
                <a:solidFill>
                  <a:schemeClr val="tx1"/>
                </a:solidFill>
              </a:rPr>
              <a:t>&amp;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M</a:t>
            </a:r>
            <a:r>
              <a:rPr lang="en-US" b="1" dirty="0">
                <a:solidFill>
                  <a:schemeClr val="tx1"/>
                </a:solidFill>
              </a:rPr>
              <a:t>outh Protector</a:t>
            </a:r>
            <a:r>
              <a:rPr lang="en-US" b="1" dirty="0"/>
              <a:t>)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52801"/>
            <a:ext cx="2667000" cy="289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352800"/>
            <a:ext cx="2362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76700" y="39624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55129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76400"/>
            <a:ext cx="3147508" cy="76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9-4-3i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620000" cy="1103864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Illegal Helmet Contact (Includes: Butt Blocking, Face Tackle, &amp; Spearing)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38400"/>
            <a:ext cx="2895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38401"/>
            <a:ext cx="2819400" cy="365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87494" y="3244334"/>
            <a:ext cx="4131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87735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828800"/>
            <a:ext cx="3147508" cy="685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9-4-3J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457200"/>
            <a:ext cx="7479732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Striking, Kicking, </a:t>
            </a:r>
            <a:r>
              <a:rPr lang="en-US" dirty="0"/>
              <a:t>or</a:t>
            </a:r>
            <a:r>
              <a:rPr lang="en-US" b="1" dirty="0"/>
              <a:t> Kneeing</a:t>
            </a:r>
            <a:br>
              <a:rPr lang="en-US" b="1" dirty="0"/>
            </a:br>
            <a:r>
              <a:rPr lang="en-US" b="1" dirty="0"/>
              <a:t>(</a:t>
            </a:r>
            <a:r>
              <a:rPr lang="en-US" dirty="0">
                <a:solidFill>
                  <a:srgbClr val="00B0F0"/>
                </a:solidFill>
              </a:rPr>
              <a:t>P</a:t>
            </a:r>
            <a:r>
              <a:rPr lang="en-US" b="1" dirty="0">
                <a:solidFill>
                  <a:srgbClr val="00B0F0"/>
                </a:solidFill>
              </a:rPr>
              <a:t>lus </a:t>
            </a:r>
            <a:r>
              <a:rPr lang="en-US" dirty="0">
                <a:solidFill>
                  <a:srgbClr val="00B0F0"/>
                </a:solidFill>
              </a:rPr>
              <a:t>DQ</a:t>
            </a:r>
            <a:r>
              <a:rPr lang="en-US" b="1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6200" y="3934564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4601"/>
            <a:ext cx="2768600" cy="342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14601"/>
            <a:ext cx="3536950" cy="342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2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5692" y="1447800"/>
            <a:ext cx="3376108" cy="838200"/>
          </a:xfrm>
        </p:spPr>
        <p:txBody>
          <a:bodyPr>
            <a:normAutofit/>
          </a:bodyPr>
          <a:lstStyle/>
          <a:p>
            <a:r>
              <a:rPr lang="en-US" sz="2200" b="1" dirty="0"/>
              <a:t>Loss of 15 Yards</a:t>
            </a:r>
            <a:br>
              <a:rPr lang="en-US" sz="2200" b="1" dirty="0"/>
            </a:br>
            <a:r>
              <a:rPr lang="en-US" sz="2200" b="1" dirty="0"/>
              <a:t>9-4-3K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57200"/>
            <a:ext cx="3604710" cy="838200"/>
          </a:xfrm>
        </p:spPr>
        <p:txBody>
          <a:bodyPr/>
          <a:lstStyle/>
          <a:p>
            <a:r>
              <a:rPr lang="en-US" b="1" dirty="0"/>
              <a:t>Horse-collar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19600" y="3934564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62201"/>
            <a:ext cx="2768600" cy="358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62201"/>
            <a:ext cx="2590800" cy="358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62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133600"/>
            <a:ext cx="3147508" cy="72434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9-4-3L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62000"/>
            <a:ext cx="7696200" cy="110386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Initiate Contact </a:t>
            </a:r>
            <a:r>
              <a:rPr lang="en-US" dirty="0"/>
              <a:t>W</a:t>
            </a:r>
            <a:r>
              <a:rPr lang="en-US" b="1" dirty="0"/>
              <a:t>ith a Helmet-less </a:t>
            </a:r>
            <a:r>
              <a:rPr lang="en-US" dirty="0"/>
              <a:t>O</a:t>
            </a:r>
            <a:r>
              <a:rPr lang="en-US" b="1" dirty="0"/>
              <a:t>pponent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2819400"/>
            <a:ext cx="2311400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19400"/>
            <a:ext cx="27686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3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00200"/>
            <a:ext cx="3200400" cy="76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9-4-3M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7696200" cy="838200"/>
          </a:xfrm>
        </p:spPr>
        <p:txBody>
          <a:bodyPr>
            <a:normAutofit/>
          </a:bodyPr>
          <a:lstStyle/>
          <a:p>
            <a:r>
              <a:rPr lang="en-US" b="1" dirty="0"/>
              <a:t>Targeting an Opponent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38401"/>
            <a:ext cx="2311400" cy="365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38401"/>
            <a:ext cx="2768600" cy="365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96434" y="3957152"/>
            <a:ext cx="6463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b="1" dirty="0">
                <a:solidFill>
                  <a:prstClr val="black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65493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5692" y="1447800"/>
            <a:ext cx="3376108" cy="838200"/>
          </a:xfrm>
        </p:spPr>
        <p:txBody>
          <a:bodyPr>
            <a:normAutofit/>
          </a:bodyPr>
          <a:lstStyle/>
          <a:p>
            <a:r>
              <a:rPr lang="en-US" sz="2200" b="1" dirty="0"/>
              <a:t>Loss of 15 Yards</a:t>
            </a:r>
            <a:br>
              <a:rPr lang="en-US" sz="2200" b="1" dirty="0"/>
            </a:br>
            <a:r>
              <a:rPr lang="en-US" sz="2200" b="1" dirty="0"/>
              <a:t>9-4-3N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57200"/>
            <a:ext cx="7795710" cy="838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Illegal Blindside Block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60630"/>
            <a:ext cx="2768600" cy="358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3194E5-58FF-4519-AF8C-51CF39F963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352" t="32677" r="37500" b="32148"/>
          <a:stretch/>
        </p:blipFill>
        <p:spPr>
          <a:xfrm>
            <a:off x="5257800" y="2360630"/>
            <a:ext cx="2590800" cy="35844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87494" y="3244334"/>
            <a:ext cx="6335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09584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447800"/>
            <a:ext cx="4061908" cy="838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6-1-2, 4, 11; 6-1-3b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457200"/>
            <a:ext cx="4888932" cy="838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Free Kick Infraction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8200" y="3934564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2438401"/>
            <a:ext cx="337978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5669" y="2438401"/>
            <a:ext cx="2556399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52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371601"/>
            <a:ext cx="3536950" cy="990600"/>
          </a:xfrm>
        </p:spPr>
        <p:txBody>
          <a:bodyPr>
            <a:normAutofit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 smtClean="0"/>
              <a:t>9-4-3o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7" y="381000"/>
            <a:ext cx="2831533" cy="1066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Tripping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14600"/>
            <a:ext cx="34163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2768600" cy="365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14800" y="3244334"/>
            <a:ext cx="6417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0758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524000"/>
            <a:ext cx="2895600" cy="762000"/>
          </a:xfrm>
        </p:spPr>
        <p:txBody>
          <a:bodyPr>
            <a:noAutofit/>
          </a:bodyPr>
          <a:lstStyle/>
          <a:p>
            <a:r>
              <a:rPr lang="en-US" sz="2200" b="1" dirty="0"/>
              <a:t>Loss of 15 Yards 9-4-4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7" y="381000"/>
            <a:ext cx="7251133" cy="990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Roughing the Passer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(</a:t>
            </a:r>
            <a:r>
              <a:rPr lang="en-US" dirty="0">
                <a:solidFill>
                  <a:srgbClr val="00B0F0"/>
                </a:solidFill>
              </a:rPr>
              <a:t>A</a:t>
            </a:r>
            <a:r>
              <a:rPr lang="en-US" b="1" dirty="0">
                <a:solidFill>
                  <a:srgbClr val="00B0F0"/>
                </a:solidFill>
              </a:rPr>
              <a:t>lso </a:t>
            </a:r>
            <a:r>
              <a:rPr lang="en-US" dirty="0">
                <a:solidFill>
                  <a:srgbClr val="00B0F0"/>
                </a:solidFill>
              </a:rPr>
              <a:t>F</a:t>
            </a:r>
            <a:r>
              <a:rPr lang="en-US" b="1" dirty="0">
                <a:solidFill>
                  <a:srgbClr val="00B0F0"/>
                </a:solidFill>
              </a:rPr>
              <a:t>irst </a:t>
            </a:r>
            <a:r>
              <a:rPr lang="en-US" dirty="0">
                <a:solidFill>
                  <a:srgbClr val="00B0F0"/>
                </a:solidFill>
              </a:rPr>
              <a:t>D</a:t>
            </a:r>
            <a:r>
              <a:rPr lang="en-US" b="1" dirty="0">
                <a:solidFill>
                  <a:srgbClr val="00B0F0"/>
                </a:solidFill>
              </a:rPr>
              <a:t>own</a:t>
            </a:r>
            <a:r>
              <a:rPr lang="en-US" b="1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25660" y="4013537"/>
            <a:ext cx="6511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+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38400"/>
            <a:ext cx="27336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38401"/>
            <a:ext cx="2768600" cy="365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58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441" y="1524000"/>
            <a:ext cx="3147508" cy="1105348"/>
          </a:xfrm>
        </p:spPr>
        <p:txBody>
          <a:bodyPr>
            <a:normAutofit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9-4-5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685800"/>
            <a:ext cx="6793932" cy="8382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Running into Kicker/Holder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19400"/>
            <a:ext cx="2771775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68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00200"/>
            <a:ext cx="2819400" cy="685800"/>
          </a:xfrm>
        </p:spPr>
        <p:txBody>
          <a:bodyPr>
            <a:noAutofit/>
          </a:bodyPr>
          <a:lstStyle/>
          <a:p>
            <a:r>
              <a:rPr lang="en-US" sz="2200" b="1" dirty="0"/>
              <a:t>Loss of 15 Yards 9-4-5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304800"/>
            <a:ext cx="7327332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Roughing Kicker or Holder</a:t>
            </a:r>
            <a:br>
              <a:rPr lang="en-US" b="1" dirty="0"/>
            </a:br>
            <a:r>
              <a:rPr lang="en-US" b="1" dirty="0"/>
              <a:t>(</a:t>
            </a:r>
            <a:r>
              <a:rPr lang="en-US" dirty="0">
                <a:solidFill>
                  <a:srgbClr val="00B0F0"/>
                </a:solidFill>
              </a:rPr>
              <a:t>A</a:t>
            </a:r>
            <a:r>
              <a:rPr lang="en-US" b="1" dirty="0">
                <a:solidFill>
                  <a:srgbClr val="00B0F0"/>
                </a:solidFill>
              </a:rPr>
              <a:t>lso </a:t>
            </a:r>
            <a:r>
              <a:rPr lang="en-US" dirty="0">
                <a:solidFill>
                  <a:srgbClr val="00B0F0"/>
                </a:solidFill>
              </a:rPr>
              <a:t>F</a:t>
            </a:r>
            <a:r>
              <a:rPr lang="en-US" b="1" dirty="0">
                <a:solidFill>
                  <a:srgbClr val="00B0F0"/>
                </a:solidFill>
              </a:rPr>
              <a:t>irst </a:t>
            </a:r>
            <a:r>
              <a:rPr lang="en-US" dirty="0">
                <a:solidFill>
                  <a:srgbClr val="00B0F0"/>
                </a:solidFill>
              </a:rPr>
              <a:t>D</a:t>
            </a:r>
            <a:r>
              <a:rPr lang="en-US" b="1" dirty="0">
                <a:solidFill>
                  <a:srgbClr val="00B0F0"/>
                </a:solidFill>
              </a:rPr>
              <a:t>own</a:t>
            </a:r>
            <a:r>
              <a:rPr lang="en-US" b="1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9400" y="3934564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09" y="2286001"/>
            <a:ext cx="2362200" cy="358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1"/>
            <a:ext cx="2362200" cy="358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73460" y="3937337"/>
            <a:ext cx="6511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+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1"/>
            <a:ext cx="2362200" cy="358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09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9100" y="1600200"/>
            <a:ext cx="2908300" cy="762000"/>
          </a:xfrm>
        </p:spPr>
        <p:txBody>
          <a:bodyPr>
            <a:noAutofit/>
          </a:bodyPr>
          <a:lstStyle/>
          <a:p>
            <a:r>
              <a:rPr lang="en-US" sz="2200" b="1" dirty="0"/>
              <a:t>Loss of 15 Yards 9-4-6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7" y="381000"/>
            <a:ext cx="7251133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Roughing Snapper</a:t>
            </a:r>
            <a:r>
              <a:rPr lang="en-US" dirty="0"/>
              <a:t> </a:t>
            </a:r>
            <a:br>
              <a:rPr lang="en-US" dirty="0"/>
            </a:br>
            <a:r>
              <a:rPr lang="en-US" b="1" dirty="0"/>
              <a:t>(</a:t>
            </a:r>
            <a:r>
              <a:rPr lang="en-US" dirty="0">
                <a:solidFill>
                  <a:srgbClr val="00B0F0"/>
                </a:solidFill>
              </a:rPr>
              <a:t>A</a:t>
            </a:r>
            <a:r>
              <a:rPr lang="en-US" b="1" dirty="0">
                <a:solidFill>
                  <a:srgbClr val="00B0F0"/>
                </a:solidFill>
              </a:rPr>
              <a:t>lso </a:t>
            </a:r>
            <a:r>
              <a:rPr lang="en-US" dirty="0">
                <a:solidFill>
                  <a:srgbClr val="00B0F0"/>
                </a:solidFill>
              </a:rPr>
              <a:t>F</a:t>
            </a:r>
            <a:r>
              <a:rPr lang="en-US" b="1" dirty="0">
                <a:solidFill>
                  <a:srgbClr val="00B0F0"/>
                </a:solidFill>
              </a:rPr>
              <a:t>irst </a:t>
            </a:r>
            <a:r>
              <a:rPr lang="en-US" dirty="0">
                <a:solidFill>
                  <a:srgbClr val="00B0F0"/>
                </a:solidFill>
              </a:rPr>
              <a:t>D</a:t>
            </a:r>
            <a:r>
              <a:rPr lang="en-US" b="1" dirty="0">
                <a:solidFill>
                  <a:srgbClr val="00B0F0"/>
                </a:solidFill>
              </a:rPr>
              <a:t>own</a:t>
            </a:r>
            <a:r>
              <a:rPr lang="en-US" b="1" dirty="0"/>
              <a:t>)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8401"/>
            <a:ext cx="2768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91000" y="3784937"/>
            <a:ext cx="6511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+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38402"/>
            <a:ext cx="2895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23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76400"/>
            <a:ext cx="3147508" cy="76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9-4-7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533400"/>
            <a:ext cx="6260532" cy="1066800"/>
          </a:xfrm>
        </p:spPr>
        <p:txBody>
          <a:bodyPr>
            <a:normAutofit/>
          </a:bodyPr>
          <a:lstStyle/>
          <a:p>
            <a:r>
              <a:rPr lang="en-US" b="1" dirty="0"/>
              <a:t>Slapping Blocker’s </a:t>
            </a:r>
            <a:r>
              <a:rPr lang="en-US" dirty="0"/>
              <a:t>H</a:t>
            </a:r>
            <a:r>
              <a:rPr lang="en-US" b="1" dirty="0"/>
              <a:t>ead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24896"/>
            <a:ext cx="27686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63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76400"/>
            <a:ext cx="3147508" cy="685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9-4-8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457200"/>
            <a:ext cx="7479732" cy="990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Illegal Personal </a:t>
            </a:r>
            <a:r>
              <a:rPr lang="en-US" dirty="0"/>
              <a:t>C</a:t>
            </a:r>
            <a:r>
              <a:rPr lang="en-US" b="1" dirty="0"/>
              <a:t>ontact in Restricted </a:t>
            </a:r>
            <a:r>
              <a:rPr lang="en-US" dirty="0"/>
              <a:t>A</a:t>
            </a:r>
            <a:r>
              <a:rPr lang="en-US" b="1" dirty="0"/>
              <a:t>rea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3400" y="3934564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62201"/>
            <a:ext cx="2768600" cy="365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62201"/>
            <a:ext cx="2733675" cy="365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5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76400"/>
            <a:ext cx="3581400" cy="762000"/>
          </a:xfrm>
        </p:spPr>
        <p:txBody>
          <a:bodyPr>
            <a:noAutofit/>
          </a:bodyPr>
          <a:lstStyle/>
          <a:p>
            <a:r>
              <a:rPr lang="en-US" sz="2200" b="1" dirty="0"/>
              <a:t>Loss of 15 Yards</a:t>
            </a:r>
            <a:br>
              <a:rPr lang="en-US" sz="2200" b="1" dirty="0"/>
            </a:br>
            <a:r>
              <a:rPr lang="en-US" sz="2200" b="1" dirty="0"/>
              <a:t>9-5, 9-8; 1-5-3,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304800"/>
            <a:ext cx="6793932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Unsportsmanlike Conduct by Player or </a:t>
            </a:r>
            <a:r>
              <a:rPr lang="en-US" b="1" dirty="0" err="1"/>
              <a:t>Nonplayer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90800"/>
            <a:ext cx="47180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90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752600"/>
            <a:ext cx="4724400" cy="76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9-5; 9-8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381000"/>
            <a:ext cx="7479732" cy="12192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 Second </a:t>
            </a:r>
            <a:r>
              <a:rPr lang="en-US" dirty="0"/>
              <a:t>UNS</a:t>
            </a:r>
            <a:r>
              <a:rPr lang="en-US" b="1" dirty="0"/>
              <a:t> </a:t>
            </a:r>
            <a:r>
              <a:rPr lang="en-US" dirty="0"/>
              <a:t>F</a:t>
            </a:r>
            <a:r>
              <a:rPr lang="en-US" b="1" dirty="0"/>
              <a:t>oul by a Player or Non Player (</a:t>
            </a:r>
            <a:r>
              <a:rPr lang="en-US" dirty="0">
                <a:solidFill>
                  <a:srgbClr val="00B0F0"/>
                </a:solidFill>
              </a:rPr>
              <a:t>P</a:t>
            </a:r>
            <a:r>
              <a:rPr lang="en-US" b="1" dirty="0">
                <a:solidFill>
                  <a:srgbClr val="00B0F0"/>
                </a:solidFill>
              </a:rPr>
              <a:t>lus </a:t>
            </a:r>
            <a:r>
              <a:rPr lang="en-US" dirty="0">
                <a:solidFill>
                  <a:srgbClr val="00B0F0"/>
                </a:solidFill>
              </a:rPr>
              <a:t>DQ</a:t>
            </a:r>
            <a:r>
              <a:rPr lang="en-US" b="1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00" y="3934564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438400"/>
            <a:ext cx="3200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0"/>
            <a:ext cx="4267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10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447800"/>
            <a:ext cx="3147508" cy="685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9-6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533400"/>
            <a:ext cx="4990532" cy="8382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Illegal Participation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36862"/>
            <a:ext cx="2895600" cy="3640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438400"/>
            <a:ext cx="2895600" cy="403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93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219200"/>
            <a:ext cx="4953000" cy="762000"/>
          </a:xfrm>
        </p:spPr>
        <p:txBody>
          <a:bodyPr>
            <a:noAutofit/>
          </a:bodyPr>
          <a:lstStyle/>
          <a:p>
            <a:r>
              <a:rPr lang="en-US" sz="2400" b="1" dirty="0"/>
              <a:t>Loss of 5 Yards</a:t>
            </a:r>
            <a:br>
              <a:rPr lang="en-US" sz="2400" b="1" dirty="0"/>
            </a:br>
            <a:r>
              <a:rPr lang="en-US" sz="2400" b="1" dirty="0"/>
              <a:t>6-1-3a; 7-1-1, </a:t>
            </a:r>
            <a:r>
              <a:rPr lang="en-US" sz="2400" b="1" dirty="0" smtClean="0"/>
              <a:t>5</a:t>
            </a:r>
            <a:r>
              <a:rPr lang="en-US" sz="2400" b="1" dirty="0"/>
              <a:t>, </a:t>
            </a:r>
            <a:r>
              <a:rPr lang="en-US" sz="2400" b="1" dirty="0" smtClean="0"/>
              <a:t>&amp; 6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732" y="381000"/>
            <a:ext cx="3745932" cy="762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Encroachment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3934564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2362201"/>
            <a:ext cx="33797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38" y="2362201"/>
            <a:ext cx="273526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64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133600"/>
            <a:ext cx="3147508" cy="72434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9-6-4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838200"/>
            <a:ext cx="7555932" cy="102766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Participating Without a Helmet </a:t>
            </a:r>
            <a:r>
              <a:rPr lang="en-US" dirty="0"/>
              <a:t>B</a:t>
            </a:r>
            <a:r>
              <a:rPr lang="en-US" b="1" dirty="0"/>
              <a:t>eyond </a:t>
            </a:r>
            <a:r>
              <a:rPr lang="en-US" dirty="0"/>
              <a:t>I</a:t>
            </a:r>
            <a:r>
              <a:rPr lang="en-US" b="1" dirty="0"/>
              <a:t>mmediate </a:t>
            </a:r>
            <a:r>
              <a:rPr lang="en-US" dirty="0"/>
              <a:t>A</a:t>
            </a:r>
            <a:r>
              <a:rPr lang="en-US" b="1" dirty="0"/>
              <a:t>ction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36862"/>
            <a:ext cx="2895600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04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752600"/>
            <a:ext cx="3147508" cy="76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</a:t>
            </a:r>
            <a:r>
              <a:rPr lang="en-US" b="1" dirty="0" smtClean="0"/>
              <a:t>10 </a:t>
            </a:r>
            <a:r>
              <a:rPr lang="en-US" b="1" dirty="0"/>
              <a:t>Yards</a:t>
            </a:r>
            <a:br>
              <a:rPr lang="en-US" b="1" dirty="0"/>
            </a:br>
            <a:r>
              <a:rPr lang="en-US" b="1" dirty="0"/>
              <a:t>9-7; 6-2-1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609600"/>
            <a:ext cx="6793932" cy="914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Illegal Kicking or Batting </a:t>
            </a:r>
            <a:r>
              <a:rPr lang="en-US" dirty="0">
                <a:solidFill>
                  <a:schemeClr val="tx1"/>
                </a:solidFill>
              </a:rPr>
              <a:t>B</a:t>
            </a:r>
            <a:r>
              <a:rPr lang="en-US" b="1" dirty="0">
                <a:solidFill>
                  <a:schemeClr val="tx1"/>
                </a:solidFill>
              </a:rPr>
              <a:t>all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19400"/>
            <a:ext cx="27686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90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00200"/>
            <a:ext cx="3147508" cy="76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9-8-1k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457200"/>
            <a:ext cx="5346132" cy="990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Sideline Interference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3934564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1"/>
            <a:ext cx="33797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0" y="2362202"/>
            <a:ext cx="2736850" cy="365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74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76400"/>
            <a:ext cx="3147508" cy="76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9-8-1k; 9-8-3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381000"/>
            <a:ext cx="7024744" cy="990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Sideline Interference</a:t>
            </a:r>
            <a:br>
              <a:rPr lang="en-US" b="1" dirty="0"/>
            </a:br>
            <a:r>
              <a:rPr lang="en-US" b="1" dirty="0"/>
              <a:t>(</a:t>
            </a: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="1" dirty="0">
                <a:solidFill>
                  <a:schemeClr val="tx1"/>
                </a:solidFill>
              </a:rPr>
              <a:t>hird </a:t>
            </a:r>
            <a:r>
              <a:rPr lang="en-US" dirty="0">
                <a:solidFill>
                  <a:schemeClr val="tx1"/>
                </a:solidFill>
              </a:rPr>
              <a:t>&amp;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="1" dirty="0">
                <a:solidFill>
                  <a:schemeClr val="tx1"/>
                </a:solidFill>
              </a:rPr>
              <a:t>ubsequent</a:t>
            </a:r>
            <a:r>
              <a:rPr lang="en-US" b="1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9400" y="3934564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0" y="3937337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2667001"/>
            <a:ext cx="2362199" cy="32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667001"/>
            <a:ext cx="1676400" cy="32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667002"/>
            <a:ext cx="3047999" cy="320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2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00200"/>
            <a:ext cx="3147508" cy="914400"/>
          </a:xfrm>
        </p:spPr>
        <p:txBody>
          <a:bodyPr>
            <a:normAutofit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9-8-2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533400"/>
            <a:ext cx="6641532" cy="990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Attendant Illegally on Field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2819400"/>
            <a:ext cx="265906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82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5846" y="1600200"/>
            <a:ext cx="3147508" cy="838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First offense</a:t>
            </a:r>
          </a:p>
          <a:p>
            <a:pPr marL="109728" indent="0">
              <a:buNone/>
            </a:pPr>
            <a:r>
              <a:rPr lang="en-US" b="1" dirty="0"/>
              <a:t>   9-8-3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4495800" cy="609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Sideline Warning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0" y="2667000"/>
            <a:ext cx="4419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5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246" y="1676400"/>
            <a:ext cx="3097754" cy="76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9-8-3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381000"/>
            <a:ext cx="7555932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Non Player Outside of the Team </a:t>
            </a:r>
            <a:r>
              <a:rPr lang="en-US" dirty="0"/>
              <a:t>B</a:t>
            </a:r>
            <a:r>
              <a:rPr lang="en-US" b="1" dirty="0"/>
              <a:t>ox, </a:t>
            </a:r>
            <a:r>
              <a:rPr lang="en-US" dirty="0"/>
              <a:t>B</a:t>
            </a:r>
            <a:r>
              <a:rPr lang="en-US" b="1" dirty="0"/>
              <a:t>ut </a:t>
            </a:r>
            <a:r>
              <a:rPr lang="en-US" dirty="0"/>
              <a:t>N</a:t>
            </a:r>
            <a:r>
              <a:rPr lang="en-US" b="1" dirty="0"/>
              <a:t>ot on Field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3934564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1"/>
            <a:ext cx="337978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0" y="2438402"/>
            <a:ext cx="2736850" cy="358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35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00200"/>
            <a:ext cx="3147508" cy="685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9-8-3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609600"/>
            <a:ext cx="6793932" cy="8382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Non Player </a:t>
            </a:r>
            <a:r>
              <a:rPr lang="en-US" dirty="0"/>
              <a:t>I</a:t>
            </a:r>
            <a:r>
              <a:rPr lang="en-US" b="1" dirty="0"/>
              <a:t>llegally on Field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14600"/>
            <a:ext cx="47180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26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828800"/>
            <a:ext cx="4648200" cy="685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9-8-1l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 Substitute </a:t>
            </a:r>
            <a:r>
              <a:rPr lang="en-US" dirty="0"/>
              <a:t>L</a:t>
            </a:r>
            <a:r>
              <a:rPr lang="en-US" b="1" dirty="0"/>
              <a:t>eaving </a:t>
            </a:r>
            <a:r>
              <a:rPr lang="en-US" dirty="0"/>
              <a:t>T</a:t>
            </a:r>
            <a:r>
              <a:rPr lang="en-US" b="1" dirty="0"/>
              <a:t>eam </a:t>
            </a:r>
            <a:r>
              <a:rPr lang="en-US" dirty="0"/>
              <a:t>B</a:t>
            </a:r>
            <a:r>
              <a:rPr lang="en-US" b="1" dirty="0"/>
              <a:t>ox </a:t>
            </a:r>
            <a:r>
              <a:rPr lang="en-US" dirty="0"/>
              <a:t>D</a:t>
            </a:r>
            <a:r>
              <a:rPr lang="en-US" b="1" dirty="0"/>
              <a:t>uring a </a:t>
            </a:r>
            <a:r>
              <a:rPr lang="en-US" dirty="0"/>
              <a:t>F</a:t>
            </a:r>
            <a:r>
              <a:rPr lang="en-US" b="1" dirty="0"/>
              <a:t>ight (</a:t>
            </a:r>
            <a:r>
              <a:rPr lang="en-US" dirty="0">
                <a:solidFill>
                  <a:srgbClr val="00B0F0"/>
                </a:solidFill>
              </a:rPr>
              <a:t>P</a:t>
            </a:r>
            <a:r>
              <a:rPr lang="en-US" b="1" dirty="0">
                <a:solidFill>
                  <a:srgbClr val="00B0F0"/>
                </a:solidFill>
              </a:rPr>
              <a:t>lus </a:t>
            </a:r>
            <a:r>
              <a:rPr lang="en-US" dirty="0">
                <a:solidFill>
                  <a:srgbClr val="00B0F0"/>
                </a:solidFill>
              </a:rPr>
              <a:t>DQ</a:t>
            </a:r>
            <a:r>
              <a:rPr lang="en-US" b="1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00" y="3934564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438400"/>
            <a:ext cx="3200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0"/>
            <a:ext cx="4267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98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00200"/>
            <a:ext cx="3147508" cy="76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 smtClean="0"/>
              <a:t>9-9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533400"/>
            <a:ext cx="2831532" cy="685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Unfair Acts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38400"/>
            <a:ext cx="47180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79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905000"/>
            <a:ext cx="3147508" cy="685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6-1-9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838200"/>
            <a:ext cx="6336732" cy="1027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Free Kick Out of Bounds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945519-ED96-4107-B113-02FF3D64F1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67" t="41074" r="49167" b="17272"/>
          <a:stretch/>
        </p:blipFill>
        <p:spPr>
          <a:xfrm>
            <a:off x="3411198" y="2819400"/>
            <a:ext cx="2558141" cy="358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1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133600"/>
            <a:ext cx="3147508" cy="72434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6-5-1; 9-3-3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762000"/>
            <a:ext cx="6793932" cy="110386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Illegal Block </a:t>
            </a:r>
            <a:r>
              <a:rPr lang="en-US" dirty="0"/>
              <a:t>A</a:t>
            </a:r>
            <a:r>
              <a:rPr lang="en-US" b="1" dirty="0"/>
              <a:t>fter </a:t>
            </a:r>
            <a:r>
              <a:rPr lang="en-US" dirty="0"/>
              <a:t>V</a:t>
            </a:r>
            <a:r>
              <a:rPr lang="en-US" b="1" dirty="0"/>
              <a:t>alid or Invalid </a:t>
            </a:r>
            <a:r>
              <a:rPr lang="en-US" dirty="0"/>
              <a:t>F</a:t>
            </a:r>
            <a:r>
              <a:rPr lang="en-US" b="1" dirty="0"/>
              <a:t>air Catch </a:t>
            </a:r>
            <a:r>
              <a:rPr lang="en-US" dirty="0"/>
              <a:t>S</a:t>
            </a:r>
            <a:r>
              <a:rPr lang="en-US" b="1" dirty="0"/>
              <a:t>ignal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4"/>
          <a:stretch>
            <a:fillRect/>
          </a:stretch>
        </p:blipFill>
        <p:spPr bwMode="auto">
          <a:xfrm>
            <a:off x="3201987" y="2971800"/>
            <a:ext cx="2741613" cy="34671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08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752600"/>
            <a:ext cx="3147508" cy="838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6-5-6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609600"/>
            <a:ext cx="6946332" cy="914400"/>
          </a:xfrm>
        </p:spPr>
        <p:txBody>
          <a:bodyPr>
            <a:normAutofit/>
          </a:bodyPr>
          <a:lstStyle/>
          <a:p>
            <a:r>
              <a:rPr lang="en-US" b="1" dirty="0"/>
              <a:t>Kick Catching </a:t>
            </a:r>
            <a:r>
              <a:rPr lang="en-US" dirty="0"/>
              <a:t>I</a:t>
            </a:r>
            <a:r>
              <a:rPr lang="en-US" b="1" dirty="0"/>
              <a:t>nterference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2819400"/>
            <a:ext cx="2813050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04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Theme" id="{65851707-9F03-460E-9D98-2F3474E3C80B}" vid="{0A021D9D-C957-4A17-BB52-03527C1B3F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 Theme</Template>
  <TotalTime>2030</TotalTime>
  <Words>1058</Words>
  <Application>Microsoft Office PowerPoint</Application>
  <PresentationFormat>On-screen Show (4:3)</PresentationFormat>
  <Paragraphs>259</Paragraphs>
  <Slides>69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6" baseType="lpstr">
      <vt:lpstr>Calibri</vt:lpstr>
      <vt:lpstr>Lucida Sans Unicode</vt:lpstr>
      <vt:lpstr>Verdana</vt:lpstr>
      <vt:lpstr>Wingdings</vt:lpstr>
      <vt:lpstr>Wingdings 2</vt:lpstr>
      <vt:lpstr>Wingdings 3</vt:lpstr>
      <vt:lpstr>PP Theme</vt:lpstr>
      <vt:lpstr>NFHS Standard Penalty Summary Created by Garry Mosier</vt:lpstr>
      <vt:lpstr>How to Use This Presentation</vt:lpstr>
      <vt:lpstr>Delay of Game</vt:lpstr>
      <vt:lpstr>Illegal Substitution</vt:lpstr>
      <vt:lpstr>Free Kick Infraction</vt:lpstr>
      <vt:lpstr>Encroachment</vt:lpstr>
      <vt:lpstr>Free Kick Out of Bounds</vt:lpstr>
      <vt:lpstr>Illegal Block After Valid or Invalid Fair Catch Signal</vt:lpstr>
      <vt:lpstr>Kick Catching Interference</vt:lpstr>
      <vt:lpstr>Invalid or Illegal Fair Catch Signal</vt:lpstr>
      <vt:lpstr>Snap Infraction</vt:lpstr>
      <vt:lpstr>False Start</vt:lpstr>
      <vt:lpstr>Disconcerting Act</vt:lpstr>
      <vt:lpstr>Illegal Formation</vt:lpstr>
      <vt:lpstr>At least 5 Players on A’s LOS &amp; Only 4 Players Are Backs </vt:lpstr>
      <vt:lpstr>Illegal Shift or Illegal Motion</vt:lpstr>
      <vt:lpstr>Planned Loose Ball Infraction</vt:lpstr>
      <vt:lpstr>Illegally Handing Ball forward (also Loss of Down)</vt:lpstr>
      <vt:lpstr>Illegal Forward Pass (By A is Also Loss of Down)</vt:lpstr>
      <vt:lpstr>Illegal Forward Pass (by B)</vt:lpstr>
      <vt:lpstr>Intentional Grounding (Also Loss of Down)</vt:lpstr>
      <vt:lpstr>Forward Pass Interference</vt:lpstr>
      <vt:lpstr>Forward Pass Interference   (If Intentional, Additional 15 YDS)</vt:lpstr>
      <vt:lpstr>Ineligible Receiver Illegally Downfield</vt:lpstr>
      <vt:lpstr>Illegal Touching (Also Loss of Down)</vt:lpstr>
      <vt:lpstr>Helping Runner</vt:lpstr>
      <vt:lpstr>Illegal Blocking Technique</vt:lpstr>
      <vt:lpstr>Illegal Use of Hands or Arms</vt:lpstr>
      <vt:lpstr>Interlocked Blocking</vt:lpstr>
      <vt:lpstr>Holding</vt:lpstr>
      <vt:lpstr>Runner Grasping Teammate</vt:lpstr>
      <vt:lpstr>Illegal Block Below Waist or on Free-kicker or Holder</vt:lpstr>
      <vt:lpstr>Illegal Block in the Back</vt:lpstr>
      <vt:lpstr>Clipping</vt:lpstr>
      <vt:lpstr>Chop Block</vt:lpstr>
      <vt:lpstr>Illegal Block on Free Kicks</vt:lpstr>
      <vt:lpstr>Any Act if Unduly Rough or Flagrant (Give Proper Signal &amp; Follow with DQ)</vt:lpstr>
      <vt:lpstr>Fighting by Player or Nonplayer (Plus DQ)</vt:lpstr>
      <vt:lpstr>Intentionally Contacting a Game Official (Plus DQ)</vt:lpstr>
      <vt:lpstr>Incidental Grasping an Opponent’s Face Mask (or any Helmet Opening, Chin Strap or Attached Tooth &amp; Mouth Protector)</vt:lpstr>
      <vt:lpstr>Illegal Personal Contact Outside Restricted Area</vt:lpstr>
      <vt:lpstr>Charging Into an Opponent Obviously Out of the Play</vt:lpstr>
      <vt:lpstr>Grasping of an Opponent’s Face Mask (or Any Helmet Opening, Chin Strap or Attached Tooth &amp; Mouth Protector)</vt:lpstr>
      <vt:lpstr>Illegal Helmet Contact (Includes: Butt Blocking, Face Tackle, &amp; Spearing)</vt:lpstr>
      <vt:lpstr>Striking, Kicking, or Kneeing (Plus DQ)</vt:lpstr>
      <vt:lpstr>Horse-collar</vt:lpstr>
      <vt:lpstr>Initiate Contact With a Helmet-less Opponent</vt:lpstr>
      <vt:lpstr>Targeting an Opponent</vt:lpstr>
      <vt:lpstr>Illegal Blindside Block</vt:lpstr>
      <vt:lpstr>Tripping</vt:lpstr>
      <vt:lpstr>Roughing the Passer (Also First Down)</vt:lpstr>
      <vt:lpstr>Running into Kicker/Holder</vt:lpstr>
      <vt:lpstr>Roughing Kicker or Holder (Also First Down)</vt:lpstr>
      <vt:lpstr>Roughing Snapper  (Also First Down)</vt:lpstr>
      <vt:lpstr>Slapping Blocker’s Head</vt:lpstr>
      <vt:lpstr>Illegal Personal Contact in Restricted Area</vt:lpstr>
      <vt:lpstr>Unsportsmanlike Conduct by Player or Nonplayer</vt:lpstr>
      <vt:lpstr>A Second UNS Foul by a Player or Non Player (Plus DQ)</vt:lpstr>
      <vt:lpstr>Illegal Participation</vt:lpstr>
      <vt:lpstr>Participating Without a Helmet Beyond Immediate Action</vt:lpstr>
      <vt:lpstr>Illegal Kicking or Batting Ball</vt:lpstr>
      <vt:lpstr>Sideline Interference</vt:lpstr>
      <vt:lpstr>Sideline Interference (Third &amp; Subsequent)</vt:lpstr>
      <vt:lpstr>Attendant Illegally on Field</vt:lpstr>
      <vt:lpstr>Sideline Warning </vt:lpstr>
      <vt:lpstr>Non Player Outside of the Team Box, But Not on Field</vt:lpstr>
      <vt:lpstr>Non Player Illegally on Field</vt:lpstr>
      <vt:lpstr>A Substitute Leaving Team Box During a Fight (Plus DQ)</vt:lpstr>
      <vt:lpstr>Unfair Acts</vt:lpstr>
    </vt:vector>
  </TitlesOfParts>
  <Company>Denver Football Officials Association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NFHS Penalty Summary</dc:title>
  <dc:creator>Scott Saucke</dc:creator>
  <dc:description>2012 NFHS Rules</dc:description>
  <cp:lastModifiedBy>Greg Bartemes</cp:lastModifiedBy>
  <cp:revision>113</cp:revision>
  <dcterms:created xsi:type="dcterms:W3CDTF">2012-11-29T23:36:21Z</dcterms:created>
  <dcterms:modified xsi:type="dcterms:W3CDTF">2020-08-20T17:36:47Z</dcterms:modified>
</cp:coreProperties>
</file>