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4"/>
  </p:notesMasterIdLst>
  <p:sldIdLst>
    <p:sldId id="256" r:id="rId2"/>
    <p:sldId id="337" r:id="rId3"/>
    <p:sldId id="299" r:id="rId4"/>
    <p:sldId id="258" r:id="rId5"/>
    <p:sldId id="257" r:id="rId6"/>
    <p:sldId id="357" r:id="rId7"/>
    <p:sldId id="368" r:id="rId8"/>
    <p:sldId id="369" r:id="rId9"/>
    <p:sldId id="370" r:id="rId10"/>
    <p:sldId id="367" r:id="rId11"/>
    <p:sldId id="428" r:id="rId12"/>
    <p:sldId id="358" r:id="rId13"/>
    <p:sldId id="380" r:id="rId14"/>
    <p:sldId id="381" r:id="rId15"/>
    <p:sldId id="382" r:id="rId16"/>
    <p:sldId id="383" r:id="rId17"/>
    <p:sldId id="384" r:id="rId18"/>
    <p:sldId id="360" r:id="rId19"/>
    <p:sldId id="359" r:id="rId20"/>
    <p:sldId id="362" r:id="rId21"/>
    <p:sldId id="393" r:id="rId22"/>
    <p:sldId id="422" r:id="rId23"/>
    <p:sldId id="394" r:id="rId24"/>
    <p:sldId id="395" r:id="rId25"/>
    <p:sldId id="396" r:id="rId26"/>
    <p:sldId id="397" r:id="rId27"/>
    <p:sldId id="398" r:id="rId28"/>
    <p:sldId id="436" r:id="rId29"/>
    <p:sldId id="399" r:id="rId30"/>
    <p:sldId id="445" r:id="rId31"/>
    <p:sldId id="401" r:id="rId32"/>
    <p:sldId id="402" r:id="rId33"/>
    <p:sldId id="403" r:id="rId34"/>
    <p:sldId id="405" r:id="rId35"/>
    <p:sldId id="404" r:id="rId36"/>
    <p:sldId id="440" r:id="rId37"/>
    <p:sldId id="361" r:id="rId38"/>
    <p:sldId id="406" r:id="rId39"/>
    <p:sldId id="429" r:id="rId40"/>
    <p:sldId id="431" r:id="rId41"/>
    <p:sldId id="335" r:id="rId42"/>
    <p:sldId id="371" r:id="rId43"/>
    <p:sldId id="372" r:id="rId44"/>
    <p:sldId id="373" r:id="rId45"/>
    <p:sldId id="453" r:id="rId46"/>
    <p:sldId id="375" r:id="rId47"/>
    <p:sldId id="376" r:id="rId48"/>
    <p:sldId id="438" r:id="rId49"/>
    <p:sldId id="378" r:id="rId50"/>
    <p:sldId id="433" r:id="rId51"/>
    <p:sldId id="449" r:id="rId52"/>
    <p:sldId id="387" r:id="rId53"/>
    <p:sldId id="454" r:id="rId54"/>
    <p:sldId id="389" r:id="rId55"/>
    <p:sldId id="390" r:id="rId56"/>
    <p:sldId id="391" r:id="rId57"/>
    <p:sldId id="423" r:id="rId58"/>
    <p:sldId id="408" r:id="rId59"/>
    <p:sldId id="412" r:id="rId60"/>
    <p:sldId id="439" r:id="rId61"/>
    <p:sldId id="450" r:id="rId62"/>
    <p:sldId id="451" r:id="rId63"/>
    <p:sldId id="435" r:id="rId64"/>
    <p:sldId id="416" r:id="rId65"/>
    <p:sldId id="417" r:id="rId66"/>
    <p:sldId id="452" r:id="rId67"/>
    <p:sldId id="434" r:id="rId68"/>
    <p:sldId id="443" r:id="rId69"/>
    <p:sldId id="420" r:id="rId70"/>
    <p:sldId id="448" r:id="rId71"/>
    <p:sldId id="430" r:id="rId72"/>
    <p:sldId id="437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85714" autoAdjust="0"/>
  </p:normalViewPr>
  <p:slideViewPr>
    <p:cSldViewPr>
      <p:cViewPr varScale="1">
        <p:scale>
          <a:sx n="63" d="100"/>
          <a:sy n="63" d="100"/>
        </p:scale>
        <p:origin x="7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" userId="a3de59862d497b4e" providerId="LiveId" clId="{B4733468-A22F-478A-87C2-35642BBAF44F}"/>
    <pc:docChg chg="modSld">
      <pc:chgData name="Nick" userId="a3de59862d497b4e" providerId="LiveId" clId="{B4733468-A22F-478A-87C2-35642BBAF44F}" dt="2020-06-06T19:11:21.699" v="4" actId="1035"/>
      <pc:docMkLst>
        <pc:docMk/>
      </pc:docMkLst>
      <pc:sldChg chg="modSp mod">
        <pc:chgData name="Nick" userId="a3de59862d497b4e" providerId="LiveId" clId="{B4733468-A22F-478A-87C2-35642BBAF44F}" dt="2020-06-06T19:11:21.699" v="4" actId="1035"/>
        <pc:sldMkLst>
          <pc:docMk/>
          <pc:sldMk cId="2908608186" sldId="387"/>
        </pc:sldMkLst>
        <pc:picChg chg="mod">
          <ac:chgData name="Nick" userId="a3de59862d497b4e" providerId="LiveId" clId="{B4733468-A22F-478A-87C2-35642BBAF44F}" dt="2020-06-06T19:11:21.699" v="4" actId="1035"/>
          <ac:picMkLst>
            <pc:docMk/>
            <pc:sldMk cId="2908608186" sldId="387"/>
            <ac:picMk id="4" creationId="{00000000-0000-0000-0000-000000000000}"/>
          </ac:picMkLst>
        </pc:picChg>
      </pc:sldChg>
      <pc:sldChg chg="modSp mod">
        <pc:chgData name="Nick" userId="a3de59862d497b4e" providerId="LiveId" clId="{B4733468-A22F-478A-87C2-35642BBAF44F}" dt="2020-06-06T19:11:15.922" v="3" actId="1036"/>
        <pc:sldMkLst>
          <pc:docMk/>
          <pc:sldMk cId="3954066542" sldId="454"/>
        </pc:sldMkLst>
        <pc:picChg chg="mod">
          <ac:chgData name="Nick" userId="a3de59862d497b4e" providerId="LiveId" clId="{B4733468-A22F-478A-87C2-35642BBAF44F}" dt="2020-06-06T19:11:15.922" v="3" actId="1036"/>
          <ac:picMkLst>
            <pc:docMk/>
            <pc:sldMk cId="3954066542" sldId="454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43740-224B-4AD6-81CA-C1419596596A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95DBF-EA1C-48F3-9E8C-0FD8744504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47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189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67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769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19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01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362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11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25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892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6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521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&lt;click&gt; R&lt;click&gt; 8 YDS wide from QB &amp; 15 YDS behind LOS (always on wide side)</a:t>
            </a:r>
          </a:p>
          <a:p>
            <a:endParaRPr lang="en-US" baseline="0" dirty="0"/>
          </a:p>
          <a:p>
            <a:r>
              <a:rPr lang="en-US" baseline="0" dirty="0"/>
              <a:t>&lt;click&gt; U &lt;click&gt; 7 YDS off LOS &amp; between normal TE position (doesn’t have to be opposite the R)</a:t>
            </a:r>
          </a:p>
          <a:p>
            <a:endParaRPr lang="en-US" baseline="0" dirty="0"/>
          </a:p>
          <a:p>
            <a:r>
              <a:rPr lang="en-US" baseline="0" dirty="0"/>
              <a:t>&lt;click&gt; Wings &lt;click&gt; 10 YDS from widest receiver, but never inside the tops of the numbers (if WR is less than 10 YDS from the SL, line up 2 YDS OOB)</a:t>
            </a:r>
          </a:p>
          <a:p>
            <a:endParaRPr lang="en-US" baseline="0" dirty="0"/>
          </a:p>
          <a:p>
            <a:r>
              <a:rPr lang="en-US" baseline="0" dirty="0"/>
              <a:t>&lt;click&gt; BJ &lt;click&gt; 20 YDS from LOS, always between goal posts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546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749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575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599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116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793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0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154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To be used on each team’s first KO, and if K’s kicker threatens GL.</a:t>
            </a:r>
          </a:p>
          <a:p>
            <a:endParaRPr lang="en-US" baseline="0" dirty="0"/>
          </a:p>
          <a:p>
            <a:r>
              <a:rPr lang="en-US" baseline="0" dirty="0"/>
              <a:t>&lt;click&gt; BJ, U, HL &amp; LJ put their hands up to indicate they’re ready</a:t>
            </a:r>
          </a:p>
          <a:p>
            <a:r>
              <a:rPr lang="en-US" baseline="0" dirty="0"/>
              <a:t>&lt;click&gt; R blows ready-for-play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077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5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330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774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438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557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643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1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54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771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550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401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87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4074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715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0306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0628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3105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0694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8252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7323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873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2265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86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9444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8399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1725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940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5178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1735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&lt;click&gt; R &lt;click&gt; 8 YDS wide from QB &amp; 15 YDS behind LOS (always on wide side)</a:t>
            </a:r>
          </a:p>
          <a:p>
            <a:endParaRPr lang="en-US" baseline="0" dirty="0"/>
          </a:p>
          <a:p>
            <a:r>
              <a:rPr lang="en-US" baseline="0" dirty="0"/>
              <a:t>&lt;click&gt; U &lt;click&gt; 7 YDS off LOS &amp; between normal TE position (doesn’t have to be opposite the R)</a:t>
            </a:r>
          </a:p>
          <a:p>
            <a:endParaRPr lang="en-US" baseline="0" dirty="0"/>
          </a:p>
          <a:p>
            <a:r>
              <a:rPr lang="en-US" baseline="0" dirty="0"/>
              <a:t>&lt;click&gt; Wings &lt;click&gt; 10 YDS from widest receiver, but never inside the tops of the numbers (if WR is less than 10 YDS from the SL, line up 2 YDS OOB)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7561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1423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1178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4659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To be used on each team’s first KO, and if K’s kicker threatens GL.</a:t>
            </a:r>
          </a:p>
          <a:p>
            <a:endParaRPr lang="en-US" baseline="0" dirty="0"/>
          </a:p>
          <a:p>
            <a:r>
              <a:rPr lang="en-US" baseline="0" dirty="0"/>
              <a:t>&lt;click&gt; BJ, U, HL &amp; LJ put their hands up to indicate they’re ready</a:t>
            </a:r>
          </a:p>
          <a:p>
            <a:r>
              <a:rPr lang="en-US" baseline="0" dirty="0"/>
              <a:t>&lt;click&gt; R blows ready-for-play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93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0380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5734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9302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8693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8748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5234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2512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5416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9937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94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11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26071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16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&lt;Click&gt; HL aggressively slides down GL when runner moves to the opposite SL.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28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95DBF-EA1C-48F3-9E8C-0FD87445047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0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E2C735-CE33-4F40-8DBB-A28103175F37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2F4607-1B1E-4137-9F24-CB8C9945C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2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Relationship Id="rId9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1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Relationship Id="rId9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Relationship Id="rId9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Relationship Id="rId9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Relationship Id="rId9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9.jpeg"/><Relationship Id="rId9" Type="http://schemas.openxmlformats.org/officeDocument/2006/relationships/image" Target="../media/image6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4.jpeg"/><Relationship Id="rId4" Type="http://schemas.openxmlformats.org/officeDocument/2006/relationships/image" Target="../media/image10.wmf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10" Type="http://schemas.openxmlformats.org/officeDocument/2006/relationships/image" Target="../media/image15.jpg"/><Relationship Id="rId4" Type="http://schemas.openxmlformats.org/officeDocument/2006/relationships/image" Target="../media/image9.jpeg"/><Relationship Id="rId9" Type="http://schemas.openxmlformats.org/officeDocument/2006/relationships/image" Target="../media/image5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3.jp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8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7.png"/><Relationship Id="rId5" Type="http://schemas.openxmlformats.org/officeDocument/2006/relationships/image" Target="../media/image7.jpeg"/><Relationship Id="rId10" Type="http://schemas.openxmlformats.org/officeDocument/2006/relationships/image" Target="../media/image16.jpg"/><Relationship Id="rId4" Type="http://schemas.openxmlformats.org/officeDocument/2006/relationships/image" Target="../media/image6.jpeg"/><Relationship Id="rId9" Type="http://schemas.openxmlformats.org/officeDocument/2006/relationships/image" Target="../media/image8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10" Type="http://schemas.openxmlformats.org/officeDocument/2006/relationships/image" Target="../media/image15.jpg"/><Relationship Id="rId4" Type="http://schemas.openxmlformats.org/officeDocument/2006/relationships/image" Target="../media/image9.jpeg"/><Relationship Id="rId9" Type="http://schemas.openxmlformats.org/officeDocument/2006/relationships/image" Target="../media/image5.jpe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8.jpe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10" Type="http://schemas.openxmlformats.org/officeDocument/2006/relationships/image" Target="../media/image15.jpg"/><Relationship Id="rId4" Type="http://schemas.openxmlformats.org/officeDocument/2006/relationships/image" Target="../media/image9.jpeg"/><Relationship Id="rId9" Type="http://schemas.openxmlformats.org/officeDocument/2006/relationships/image" Target="../media/image5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8.jpe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20.png"/><Relationship Id="rId4" Type="http://schemas.openxmlformats.org/officeDocument/2006/relationships/image" Target="../media/image6.jpe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1.jpe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1.jpe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8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8.jpe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pn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10.wmf"/><Relationship Id="rId4" Type="http://schemas.openxmlformats.org/officeDocument/2006/relationships/image" Target="../media/image9.jpe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10.wmf"/><Relationship Id="rId9" Type="http://schemas.openxmlformats.org/officeDocument/2006/relationships/image" Target="../media/image14.jpeg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6.jpeg"/><Relationship Id="rId4" Type="http://schemas.openxmlformats.org/officeDocument/2006/relationships/image" Target="../media/image9.jpeg"/><Relationship Id="rId9" Type="http://schemas.openxmlformats.org/officeDocument/2006/relationships/image" Target="../media/image15.jpg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jpeg"/><Relationship Id="rId10" Type="http://schemas.openxmlformats.org/officeDocument/2006/relationships/image" Target="../media/image17.png"/><Relationship Id="rId4" Type="http://schemas.openxmlformats.org/officeDocument/2006/relationships/image" Target="../media/image6.jpeg"/><Relationship Id="rId9" Type="http://schemas.openxmlformats.org/officeDocument/2006/relationships/image" Target="../media/image16.jpg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6.jpeg"/><Relationship Id="rId4" Type="http://schemas.openxmlformats.org/officeDocument/2006/relationships/image" Target="../media/image9.jpeg"/><Relationship Id="rId9" Type="http://schemas.openxmlformats.org/officeDocument/2006/relationships/image" Target="../media/image15.jpg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6.jpeg"/><Relationship Id="rId4" Type="http://schemas.openxmlformats.org/officeDocument/2006/relationships/image" Target="../media/image9.jpeg"/><Relationship Id="rId9" Type="http://schemas.openxmlformats.org/officeDocument/2006/relationships/image" Target="../media/image15.jp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4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1752601"/>
            <a:ext cx="5486400" cy="1829761"/>
          </a:xfrm>
        </p:spPr>
        <p:txBody>
          <a:bodyPr>
            <a:normAutofit fontScale="90000"/>
          </a:bodyPr>
          <a:lstStyle/>
          <a:p>
            <a:r>
              <a:rPr lang="en-US" dirty="0"/>
              <a:t>Approved Football Officiating Mechanics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Goal Line, Pass, Reverse,</a:t>
            </a:r>
          </a:p>
          <a:p>
            <a:r>
              <a:rPr lang="en-US" dirty="0"/>
              <a:t>Run, &amp; Victory Mechanics </a:t>
            </a:r>
            <a:r>
              <a:rPr lang="en-US" sz="1300" dirty="0"/>
              <a:t>6/6/20</a:t>
            </a:r>
          </a:p>
        </p:txBody>
      </p:sp>
      <p:pic>
        <p:nvPicPr>
          <p:cNvPr id="4" name="Picture 2" descr="http://www.baumspage.com/ohsaa/brackets/2009/ohsaablk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752600"/>
            <a:ext cx="2590800" cy="2782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 (R&amp;R2):  EL &amp; SL Corner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18872" y="234516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4411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53166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7620000" y="36312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448181" y="39039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714066" y="365898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819400" y="396781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10533" y="41274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02202" y="39039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34136" y="366939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41161" y="365898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56355" y="366206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13077" y="36539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10533" y="364110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819400" y="33810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391400" y="327879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786736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736317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761013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075213" y="31177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532413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989613" y="33463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49537" y="33463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96553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379670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5645076" y="3585589"/>
            <a:ext cx="173020" cy="167614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6595088" y="1330617"/>
            <a:ext cx="1997592" cy="1656207"/>
            <a:chOff x="6595088" y="1330617"/>
            <a:chExt cx="1997592" cy="1656207"/>
          </a:xfrm>
        </p:grpSpPr>
        <p:cxnSp>
          <p:nvCxnSpPr>
            <p:cNvPr id="7" name="Straight Connector 6"/>
            <p:cNvCxnSpPr/>
            <p:nvPr/>
          </p:nvCxnSpPr>
          <p:spPr>
            <a:xfrm flipH="1" flipV="1">
              <a:off x="6705600" y="1330617"/>
              <a:ext cx="457200" cy="101454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8187711" y="2575062"/>
              <a:ext cx="404969" cy="32053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6595088" y="2323827"/>
              <a:ext cx="1592623" cy="66299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Eye Contact</a:t>
              </a:r>
            </a:p>
          </p:txBody>
        </p:sp>
      </p:grp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34290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111" y="2375441"/>
            <a:ext cx="479498" cy="71977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313" y="864229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60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46588E-6 L -0.00191 0.0872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43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1337E-6 L 0.04584 -0.30142 " pathEditMode="relative" rAng="0" ptsTypes="AA">
                                      <p:cBhvr>
                                        <p:cTn id="13" dur="2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-1508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3937E-6 L 0.04584 -0.21674 " pathEditMode="relative" rAng="0" ptsTypes="AA">
                                      <p:cBhvr>
                                        <p:cTn id="15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-1084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191 0.08721 L 0.26493 -0.29031 " pathEditMode="relative" rAng="0" ptsTypes="AA">
                                      <p:cBhvr>
                                        <p:cTn id="17" dur="1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-1887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38889E-6 3.1344E-6 L 0.24913 -0.00509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48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GLM:  Wing Unsure; U Knows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20059" y="232372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4411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71521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34290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03389" y="38661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516240" y="38825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5253" y="36657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11720" y="44197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211720" y="383842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324600" y="362110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35323" y="364795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42348" y="36375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57542" y="364062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514264" y="363248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211720" y="36196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3246263" y="3564148"/>
            <a:ext cx="173020" cy="167614"/>
          </a:xfrm>
          <a:prstGeom prst="rect">
            <a:avLst/>
          </a:prstGeom>
          <a:noFill/>
        </p:spPr>
      </p:pic>
      <p:sp>
        <p:nvSpPr>
          <p:cNvPr id="21" name="Oval 20"/>
          <p:cNvSpPr/>
          <p:nvPr/>
        </p:nvSpPr>
        <p:spPr>
          <a:xfrm>
            <a:off x="632460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51624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337504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362200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676400" y="3096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3360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90800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850724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39774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980857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3223204" y="4419763"/>
            <a:ext cx="228600" cy="228600"/>
            <a:chOff x="7586630" y="5105400"/>
            <a:chExt cx="228600" cy="228600"/>
          </a:xfrm>
        </p:grpSpPr>
        <p:sp>
          <p:nvSpPr>
            <p:cNvPr id="34" name="Oval 33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23" name="Oval 22"/>
          <p:cNvSpPr/>
          <p:nvPr/>
        </p:nvSpPr>
        <p:spPr>
          <a:xfrm>
            <a:off x="4387923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Callout 1"/>
          <p:cNvSpPr/>
          <p:nvPr/>
        </p:nvSpPr>
        <p:spPr>
          <a:xfrm>
            <a:off x="4918416" y="1490303"/>
            <a:ext cx="2141860" cy="902400"/>
          </a:xfrm>
          <a:prstGeom prst="wedgeEllipseCallou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I’m sure it’s a TD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791" y="2444901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8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978 L 0.00225 0.1235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1214E-6 L 0.05416 2.31214E-6 C 0.0783 2.31214E-6 0.10833 -0.07098 0.10833 -0.12786 L 0.10833 -0.25526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-1276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44444E-6 2.31214E-7 L -0.00069 -0.0277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138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1.50289E-6 L 0.08091 -0.02774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-138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38889E-6 -4.56647E-6 L -0.13247 -0.0721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32" y="-36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058 L -0.33125 -0.1022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63" y="-9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10197 L 0.10208 -0.10197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46821E-7 L 0.25747 0.0226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65" y="1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2" grpId="0" animBg="1"/>
      <p:bldP spid="24" grpId="0" animBg="1"/>
      <p:bldP spid="23" grpId="0" animBg="1"/>
      <p:bldP spid="2" grpId="0" animBg="1"/>
      <p:bldP spid="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RM:  Defined as snap is inside the -10YL.</a:t>
            </a:r>
          </a:p>
          <a:p>
            <a:endParaRPr lang="en-US" dirty="0"/>
          </a:p>
          <a:p>
            <a:r>
              <a:rPr lang="en-US" dirty="0"/>
              <a:t>R&amp;R1 is now from the GL to the -5YL.</a:t>
            </a:r>
          </a:p>
          <a:p>
            <a:endParaRPr lang="en-US" dirty="0"/>
          </a:p>
          <a:p>
            <a:r>
              <a:rPr lang="en-US" b="1" dirty="0"/>
              <a:t>R &amp; Wings</a:t>
            </a:r>
            <a:r>
              <a:rPr lang="en-US" dirty="0"/>
              <a:t>:  MUST communicate by hand signals on every down – who has the GL.</a:t>
            </a:r>
          </a:p>
          <a:p>
            <a:endParaRPr lang="en-US" dirty="0"/>
          </a:p>
          <a:p>
            <a:r>
              <a:rPr lang="en-US" b="1" dirty="0"/>
              <a:t>R</a:t>
            </a:r>
            <a:r>
              <a:rPr lang="en-US" dirty="0"/>
              <a:t>:  IP is always on EL.  If it is R&amp;R1 or 2 the </a:t>
            </a:r>
            <a:r>
              <a:rPr lang="en-US" b="1" dirty="0"/>
              <a:t>R</a:t>
            </a:r>
            <a:r>
              <a:rPr lang="en-US" dirty="0"/>
              <a:t> will </a:t>
            </a:r>
            <a:r>
              <a:rPr lang="en-US" u="sng" dirty="0"/>
              <a:t>NEVER</a:t>
            </a:r>
            <a:r>
              <a:rPr lang="en-US" dirty="0"/>
              <a:t> call a safety.  The </a:t>
            </a:r>
            <a:r>
              <a:rPr lang="en-US" b="1" dirty="0"/>
              <a:t>Wings</a:t>
            </a:r>
            <a:r>
              <a:rPr lang="en-US" dirty="0"/>
              <a:t> will call it!</a:t>
            </a:r>
          </a:p>
          <a:p>
            <a:endParaRPr lang="en-US" dirty="0"/>
          </a:p>
          <a:p>
            <a:r>
              <a:rPr lang="en-US" dirty="0"/>
              <a:t>MUST have a </a:t>
            </a:r>
            <a:r>
              <a:rPr lang="en-US" b="1" dirty="0"/>
              <a:t>Wing</a:t>
            </a:r>
            <a:r>
              <a:rPr lang="en-US" dirty="0"/>
              <a:t> on GL when FB crosses GL.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Reverse Mechanics (RM) POE</a:t>
            </a:r>
          </a:p>
        </p:txBody>
      </p:sp>
    </p:spTree>
    <p:extLst>
      <p:ext uri="{BB962C8B-B14F-4D97-AF65-F5344CB8AC3E}">
        <p14:creationId xmlns:p14="http://schemas.microsoft.com/office/powerpoint/2010/main" val="1702617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RM (R&amp;R1):  -5YL to GL; Wings to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47516" y="3461199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4358815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741626" y="1524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075596" y="441869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982869" y="48506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894733" y="463622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587672" y="48610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540429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1200" y="48229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38803" y="46251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214803" y="46324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521828" y="46220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437022" y="46251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093744" y="461702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791200" y="460419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814259" y="4552421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7211469" y="43972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636128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908141" y="323561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256456" y="393757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208044" y="394975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853103" y="39699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747863" y="41171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437022" y="429525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222309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19800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778169" y="5404299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380469" y="44246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9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746E-6 L 0.00226 0.04279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128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5859E-6 L 0.00209 0.05089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64724E-6 L -0.11441 -4.64724E-6 C -0.1658 -4.64724E-6 -0.22864 -0.03516 -0.22864 -0.06338 L -0.22864 -0.12676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1" y="-633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3.7127E-6 L -0.06649 0.0048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0.04279 L 0.00243 0.01018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4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5089 L 0.00209 0.01758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1019 L -0.05382 0.01019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759 L 0.09167 0.0175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RM (R&amp;R1):  -5YL to GL; Safety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47516" y="310606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4003684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741626" y="1168869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57730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075596" y="4063565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982869" y="449555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894733" y="428109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587672" y="45059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50491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1200" y="446782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38803" y="42700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214803" y="42773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521828" y="426695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437022" y="42700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093744" y="426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791200" y="42490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814259" y="4197290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7211469" y="40421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636128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908141" y="2880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256456" y="358244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208044" y="359462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853103" y="36148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747863" y="37619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437022" y="39401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222309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19800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778169" y="5049168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380469" y="40695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228" y="4419066"/>
            <a:ext cx="396728" cy="71977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403" y="4422986"/>
            <a:ext cx="39672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21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L 0.00382 0.09398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469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0033 0.1048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0.01111 L -0.1132 0.01111 C -0.16441 0.01111 -0.22691 0.00023 -0.22691 -0.00787 L -0.22691 -0.02685 " pathEditMode="relative" rAng="0" ptsTypes="AA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89" y="-189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-3.7037E-6 L -0.0684 0.104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0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13333 -3.7037E-6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-0.05747 -0.0016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RM (R&amp;R1):  -5YL to GL; Read QB &amp; RB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11946" y="302162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394253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91895" y="10668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086600" y="395769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5621470" y="44111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311377" y="4159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43100" y="44215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55630" y="49647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55630" y="43833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03233" y="41855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79233" y="41929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86258" y="41825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01452" y="41855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8174" y="41774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55630" y="41646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3378689" y="4112844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4602816" y="38568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200558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72571" y="27960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32022" y="349800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230052" y="349800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026369" y="360264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311377" y="375789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001452" y="38556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786739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584230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342599" y="4964722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5621470" y="36907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86838E-6 L 0.00208 0.10942 " pathEditMode="relative" rAng="0" ptsTypes="AA">
                                      <p:cBhvr>
                                        <p:cTn id="9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45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3.40042E-7 L 0.00208 0.11173 " pathEditMode="relative" rAng="0" ptsTypes="AA">
                                      <p:cBhvr>
                                        <p:cTn id="11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57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226E-6 L 0.10226 1.226E-6 C 0.14809 1.226E-6 0.20451 -0.05274 0.20451 -0.09276 L 0.20451 -0.18483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-925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61111E-6 -2.08189E-8 L -0.03316 -0.0111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-55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208 0.11173 L 0.00208 -0.04372 " pathEditMode="relative" rAng="0" ptsTypes="AA">
                                      <p:cBhvr>
                                        <p:cTn id="28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7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208 0.10942 L 0.00208 -0.04603 " pathEditMode="relative" rAng="0" ptsTypes="AA">
                                      <p:cBhvr>
                                        <p:cTn id="30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04603 L -0.08125 -0.0460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4372 L 0.0625 -0.04303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RM (R&amp;R2):  -10YL to -5YL; Wings </a:t>
            </a:r>
            <a:r>
              <a:rPr lang="en-US" sz="2800" dirty="0" smtClean="0">
                <a:solidFill>
                  <a:srgbClr val="FF0000"/>
                </a:solidFill>
              </a:rPr>
              <a:t>1 Step Back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45936" y="-574918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11946" y="241249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3333405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086600" y="3348565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5621470" y="380197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311377" y="35505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43100" y="38123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55630" y="4355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55630" y="37742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03233" y="357645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79233" y="35837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86258" y="357337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01452" y="357645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8174" y="356831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55630" y="35554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378689" y="3503713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4602816" y="324773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200558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72571" y="218690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32022" y="28888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230052" y="28888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026369" y="29935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311377" y="31487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001452" y="32465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786739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584230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342599" y="4355591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5810682" y="292298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1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3.33333E-6 -1.48148E-6 L 3.33333E-6 0.02778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8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6.93889E-18 1.85185E-6 L 6.93889E-18 0.03958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89151E-6 L 0.10226 -2.89151E-6 C 0.14774 -2.89151E-6 0.20451 -0.06269 0.20451 -0.11011 L 0.20451 -0.21836 " pathEditMode="relative" rAng="0" ptsTypes="FfFF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-1091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3.22924E-6 L -0.05625 -0.00949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48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-3.17604E-6 L 0.00035 -0.1614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807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0.02778 L 3.33333E-6 -0.0761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08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6.93889E-18 0.03958 L 6.93889E-18 -0.0560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9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6.93889E-18 -0.05602 L 0.04844 -0.05602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3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33333E-6 -0.07616 L -0.07292 -0.07616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Near GL:  -10YL to -15YL; R’s IP 10 YDS Wide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3871" t="-720" r="6673" b="-1"/>
          <a:stretch/>
        </p:blipFill>
        <p:spPr>
          <a:xfrm rot="5400000">
            <a:off x="1955162" y="-626863"/>
            <a:ext cx="5265019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31763" y="2757529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4617" y="367844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86461" y="9144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851233" y="56388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924800" y="365163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Oval 50"/>
          <p:cNvSpPr/>
          <p:nvPr/>
        </p:nvSpPr>
        <p:spPr>
          <a:xfrm>
            <a:off x="3378088" y="44196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99050" y="392882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106075" y="391841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21269" y="392149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77991" y="391335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75447" y="3900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3398506" y="3848751"/>
            <a:ext cx="173020" cy="167614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5623340" y="3375489"/>
            <a:ext cx="246547" cy="1000123"/>
            <a:chOff x="5623340" y="3375489"/>
            <a:chExt cx="246547" cy="1000123"/>
          </a:xfrm>
        </p:grpSpPr>
        <p:sp>
          <p:nvSpPr>
            <p:cNvPr id="47" name="Oval 46"/>
            <p:cNvSpPr/>
            <p:nvPr/>
          </p:nvSpPr>
          <p:spPr>
            <a:xfrm>
              <a:off x="5641287" y="414701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5623340" y="3375489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Oval 58"/>
          <p:cNvSpPr/>
          <p:nvPr/>
        </p:nvSpPr>
        <p:spPr>
          <a:xfrm>
            <a:off x="3220375" y="36066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906969" y="271654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51839" y="32339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730029" y="2945146"/>
            <a:ext cx="228600" cy="1440875"/>
            <a:chOff x="4730029" y="2945146"/>
            <a:chExt cx="228600" cy="1440875"/>
          </a:xfrm>
        </p:grpSpPr>
        <p:sp>
          <p:nvSpPr>
            <p:cNvPr id="52" name="Oval 51"/>
            <p:cNvSpPr/>
            <p:nvPr/>
          </p:nvSpPr>
          <p:spPr>
            <a:xfrm>
              <a:off x="4730029" y="415742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4730029" y="294514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962917" y="3338551"/>
            <a:ext cx="311869" cy="1047470"/>
            <a:chOff x="1962917" y="3338551"/>
            <a:chExt cx="311869" cy="1047470"/>
          </a:xfrm>
        </p:grpSpPr>
        <p:sp>
          <p:nvSpPr>
            <p:cNvPr id="49" name="Oval 48"/>
            <p:cNvSpPr/>
            <p:nvPr/>
          </p:nvSpPr>
          <p:spPr>
            <a:xfrm>
              <a:off x="1962917" y="415742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046186" y="3338551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331194" y="3493797"/>
            <a:ext cx="228600" cy="630372"/>
            <a:chOff x="1331194" y="3493797"/>
            <a:chExt cx="228600" cy="630372"/>
          </a:xfrm>
        </p:grpSpPr>
        <p:sp>
          <p:nvSpPr>
            <p:cNvPr id="48" name="Oval 47"/>
            <p:cNvSpPr/>
            <p:nvPr/>
          </p:nvSpPr>
          <p:spPr>
            <a:xfrm>
              <a:off x="1331194" y="389556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331194" y="3493797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4021269" y="359158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566598" y="361588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04047" y="36066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629400" y="3233908"/>
            <a:ext cx="228600" cy="916182"/>
            <a:chOff x="6629400" y="3233908"/>
            <a:chExt cx="228600" cy="916182"/>
          </a:xfrm>
        </p:grpSpPr>
        <p:sp>
          <p:nvSpPr>
            <p:cNvPr id="65" name="Oval 64"/>
            <p:cNvSpPr/>
            <p:nvPr/>
          </p:nvSpPr>
          <p:spPr>
            <a:xfrm>
              <a:off x="6629400" y="323390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629400" y="392149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375447" y="4409089"/>
            <a:ext cx="228600" cy="228600"/>
            <a:chOff x="7586630" y="5105400"/>
            <a:chExt cx="228600" cy="228600"/>
          </a:xfrm>
        </p:grpSpPr>
        <p:sp>
          <p:nvSpPr>
            <p:cNvPr id="37" name="Oval 36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47934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72565E-6 L 0.00225 0.0821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0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394 L 0.00174 0.05574 C 0.00174 0.08304 0.04115 0.11542 0.07327 0.11542 L 0.14514 0.11542 " pathEditMode="relative" rAng="16200000" ptsTypes="FfFF">
                                      <p:cBhvr>
                                        <p:cTn id="1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70" y="596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56836E-6 L 0.125 1.56836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PM:  Defined as the spot of the snap between the -10YL &amp; +10YL.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sz="2800" b="1" dirty="0"/>
              <a:t>U</a:t>
            </a:r>
            <a:r>
              <a:rPr lang="en-US" sz="2800" dirty="0"/>
              <a:t>:  Move to NZ Only when Passer threatens it.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U/HL/LJ/BJ</a:t>
            </a:r>
            <a:r>
              <a:rPr lang="en-US" dirty="0"/>
              <a:t>: Move to a position a MINIMUM of 5 YDS from the Catch.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</a:t>
            </a:r>
            <a:r>
              <a:rPr lang="en-US" dirty="0"/>
              <a:t>: YELL “Ball’s Away” </a:t>
            </a:r>
            <a:r>
              <a:rPr lang="en-US" b="1" u="sng" dirty="0"/>
              <a:t>Slowly</a:t>
            </a:r>
            <a:r>
              <a:rPr lang="en-US" dirty="0"/>
              <a:t>.  Hit on QB After</a:t>
            </a:r>
            <a:r>
              <a:rPr lang="en-US" b="1" dirty="0"/>
              <a:t> R</a:t>
            </a:r>
            <a:r>
              <a:rPr lang="en-US" dirty="0"/>
              <a:t> yells “Ball’s Away” is a Roughing the Passer foul.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R/HL/LJ/BJ</a:t>
            </a:r>
            <a:r>
              <a:rPr lang="en-US" dirty="0"/>
              <a:t>:  When space permits STOP 5 YDS from pile of players to see dead ball action.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Pass Mechanics (PM) POE</a:t>
            </a:r>
          </a:p>
        </p:txBody>
      </p:sp>
    </p:spTree>
    <p:extLst>
      <p:ext uri="{BB962C8B-B14F-4D97-AF65-F5344CB8AC3E}">
        <p14:creationId xmlns:p14="http://schemas.microsoft.com/office/powerpoint/2010/main" val="369222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Wings</a:t>
            </a:r>
            <a:r>
              <a:rPr lang="en-US" dirty="0"/>
              <a:t>: Important to read the play &amp; know R&amp;R1, R&amp;R2, &amp; R&amp;R3.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BJ</a:t>
            </a:r>
            <a:r>
              <a:rPr lang="en-US" dirty="0"/>
              <a:t> IP:  Stay at 20 YDS until FB is snapped between the + 15YL &amp; +10YL.  Then move 5 YDS into EZ.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KNOW Keys:  Check QB’s eyes – Where is he looking.</a:t>
            </a:r>
          </a:p>
          <a:p>
            <a:endParaRPr lang="en-US" dirty="0"/>
          </a:p>
          <a:p>
            <a:r>
              <a:rPr lang="en-US" dirty="0"/>
              <a:t>Pass Play: Watch A tackle/guard – stand up.</a:t>
            </a:r>
          </a:p>
          <a:p>
            <a:endParaRPr lang="en-US" dirty="0"/>
          </a:p>
          <a:p>
            <a:r>
              <a:rPr lang="en-US" dirty="0"/>
              <a:t>SL/EL Catch or No Catch: Watch Feet FIRST, then Catch.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 Mechanics (PM) POE</a:t>
            </a:r>
          </a:p>
        </p:txBody>
      </p:sp>
    </p:spTree>
    <p:extLst>
      <p:ext uri="{BB962C8B-B14F-4D97-AF65-F5344CB8AC3E}">
        <p14:creationId xmlns:p14="http://schemas.microsoft.com/office/powerpoint/2010/main" val="279861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5 Man appears first, followed by 4 Man.</a:t>
            </a:r>
          </a:p>
          <a:p>
            <a:endParaRPr lang="en-US" dirty="0"/>
          </a:p>
          <a:p>
            <a:r>
              <a:rPr lang="en-US" dirty="0"/>
              <a:t>To play the presentation, select “Slide Show” from the top of the screen, then click “From Beginning”.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Words highlighted in red </a:t>
            </a:r>
            <a:r>
              <a:rPr lang="en-US" dirty="0"/>
              <a:t>indicate </a:t>
            </a:r>
            <a:r>
              <a:rPr lang="en-US"/>
              <a:t>changes this year. 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To get out of a slide to see the notes &amp; motion, hit the “ESC” key.  To resume, click “From Current Slide” from the top menu.</a:t>
            </a:r>
          </a:p>
          <a:p>
            <a:endParaRPr lang="en-US" dirty="0"/>
          </a:p>
          <a:p>
            <a:r>
              <a:rPr lang="en-US" dirty="0"/>
              <a:t>For notes about each slide’s motion, print the “Notes Page.”</a:t>
            </a:r>
          </a:p>
          <a:p>
            <a:pPr marL="624078" indent="-514350">
              <a:buFont typeface="+mj-lt"/>
              <a:buAutoNum type="arabicPeriod"/>
            </a:pPr>
            <a:endParaRPr lang="en-US" dirty="0"/>
          </a:p>
          <a:p>
            <a:pPr marL="624078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this Presentation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Moment of Judgment: Use “Stop-N-Watch”.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Crew</a:t>
            </a:r>
            <a:r>
              <a:rPr lang="en-US" dirty="0"/>
              <a:t>: Keep head level &amp; swivel once ball is dead.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</a:t>
            </a:r>
            <a:r>
              <a:rPr lang="en-US" dirty="0"/>
              <a:t>:  </a:t>
            </a:r>
            <a:r>
              <a:rPr lang="en-US" u="sng" dirty="0"/>
              <a:t>ONLY</a:t>
            </a:r>
            <a:r>
              <a:rPr lang="en-US" dirty="0"/>
              <a:t> he throws a flag for Intentional Grounding.  Others will communicate to him.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BJ:</a:t>
            </a:r>
            <a:r>
              <a:rPr lang="en-US" dirty="0"/>
              <a:t> Stay between hashes until the ball is dead.  Is the “windshield wiper” – SL to SL.</a:t>
            </a:r>
          </a:p>
          <a:p>
            <a:endParaRPr lang="en-US" dirty="0"/>
          </a:p>
          <a:p>
            <a:r>
              <a:rPr lang="en-US" b="1" dirty="0"/>
              <a:t>Wing:</a:t>
            </a:r>
            <a:r>
              <a:rPr lang="en-US" dirty="0"/>
              <a:t> Must “open the door” to protect yourself when receiver moves between the numbers &amp; SL.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 Mechanics (PM) POE</a:t>
            </a:r>
          </a:p>
        </p:txBody>
      </p:sp>
    </p:spTree>
    <p:extLst>
      <p:ext uri="{BB962C8B-B14F-4D97-AF65-F5344CB8AC3E}">
        <p14:creationId xmlns:p14="http://schemas.microsoft.com/office/powerpoint/2010/main" val="3684263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IP – BJ 5YDS Deep in EZ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80735" y="65350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152900" y="484036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309485" y="4829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438400" y="46442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01586" y="5452549"/>
            <a:ext cx="228600" cy="2514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49189" y="46848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25189" y="46921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32214" y="46817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47408" y="46848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04130" y="46767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01586" y="46638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438400" y="42938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46514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18527" y="32952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66842" y="399725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18430" y="40094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152900" y="42604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309485" y="399725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47408" y="435493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32695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30186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717810" y="41461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962400" y="685800"/>
            <a:ext cx="0" cy="76200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105801" y="685800"/>
            <a:ext cx="0" cy="76200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198986" y="6391734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96480" y="4370019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51829" y="4380040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186616" y="1798891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977693" y="3302516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715886" y="4996936"/>
            <a:ext cx="2641" cy="16995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601586" y="488263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8" idx="6"/>
          </p:cNvCxnSpPr>
          <p:nvPr/>
        </p:nvCxnSpPr>
        <p:spPr>
          <a:xfrm>
            <a:off x="4808586" y="6696534"/>
            <a:ext cx="881430" cy="0"/>
          </a:xfrm>
          <a:prstGeom prst="line">
            <a:avLst/>
          </a:prstGeom>
          <a:ln w="3810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721168" y="3605749"/>
            <a:ext cx="2641" cy="10954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626714">
            <a:off x="5624645" y="4612101"/>
            <a:ext cx="173020" cy="167614"/>
          </a:xfrm>
          <a:prstGeom prst="rect">
            <a:avLst/>
          </a:prstGeom>
          <a:noFill/>
        </p:spPr>
      </p:pic>
      <p:cxnSp>
        <p:nvCxnSpPr>
          <p:cNvPr id="70" name="Straight Connector 69"/>
          <p:cNvCxnSpPr/>
          <p:nvPr/>
        </p:nvCxnSpPr>
        <p:spPr>
          <a:xfrm flipV="1">
            <a:off x="4714468" y="3599848"/>
            <a:ext cx="1949021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56517" y="341813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3" name="Straight Connector 72"/>
          <p:cNvCxnSpPr/>
          <p:nvPr/>
        </p:nvCxnSpPr>
        <p:spPr>
          <a:xfrm flipV="1">
            <a:off x="7086600" y="4701153"/>
            <a:ext cx="1525910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38325" y="4679550"/>
            <a:ext cx="1525910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0600" y="4513217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745949" y="4522419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5" name="Straight Connector 74"/>
          <p:cNvCxnSpPr/>
          <p:nvPr/>
        </p:nvCxnSpPr>
        <p:spPr>
          <a:xfrm flipV="1">
            <a:off x="3962400" y="2097789"/>
            <a:ext cx="1143401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67198" y="1916074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1896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5" grpId="0" animBg="1"/>
      <p:bldP spid="4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BJ IP – Prevent Defense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sp>
        <p:nvSpPr>
          <p:cNvPr id="47" name="Oval 46"/>
          <p:cNvSpPr/>
          <p:nvPr/>
        </p:nvSpPr>
        <p:spPr>
          <a:xfrm>
            <a:off x="4466654" y="571220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61923" y="637506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90257" y="5440941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58539" y="432328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04208" y="1905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Oval 51"/>
          <p:cNvSpPr/>
          <p:nvPr/>
        </p:nvSpPr>
        <p:spPr>
          <a:xfrm>
            <a:off x="6112454" y="58247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800" y="54102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Oval 47"/>
          <p:cNvSpPr/>
          <p:nvPr/>
        </p:nvSpPr>
        <p:spPr>
          <a:xfrm>
            <a:off x="7103054" y="552000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176924" y="57449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048000" y="553270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054" y="539269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 25"/>
          <p:cNvSpPr/>
          <p:nvPr/>
        </p:nvSpPr>
        <p:spPr>
          <a:xfrm>
            <a:off x="3750254" y="51792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311707" y="51792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998176" y="51792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796610" y="48218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276600" y="48036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176924" y="472250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705600" y="48218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676400" y="2590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505200" y="2590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5293723" y="25690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013785" y="2590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38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Wings &amp; BJ - Coverage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86399" y="6020152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50200" y="42741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450200" y="4646858"/>
            <a:ext cx="228600" cy="2514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45469" y="49370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73803" y="4002916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42085" y="288525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Connector 12"/>
          <p:cNvCxnSpPr>
            <a:endCxn id="52" idx="5"/>
          </p:cNvCxnSpPr>
          <p:nvPr/>
        </p:nvCxnSpPr>
        <p:spPr>
          <a:xfrm>
            <a:off x="4678800" y="1365835"/>
            <a:ext cx="1612322" cy="3216045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27911" y="9906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Oval 51"/>
          <p:cNvSpPr/>
          <p:nvPr/>
        </p:nvSpPr>
        <p:spPr>
          <a:xfrm>
            <a:off x="6096000" y="438675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48" idx="6"/>
          </p:cNvCxnSpPr>
          <p:nvPr/>
        </p:nvCxnSpPr>
        <p:spPr>
          <a:xfrm flipV="1">
            <a:off x="7315200" y="4094682"/>
            <a:ext cx="1295400" cy="101599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800" y="392613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Oval 47"/>
          <p:cNvSpPr/>
          <p:nvPr/>
        </p:nvSpPr>
        <p:spPr>
          <a:xfrm>
            <a:off x="7086600" y="408198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endCxn id="49" idx="2"/>
          </p:cNvCxnSpPr>
          <p:nvPr/>
        </p:nvCxnSpPr>
        <p:spPr>
          <a:xfrm>
            <a:off x="820280" y="4123212"/>
            <a:ext cx="1340190" cy="8577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160470" y="40946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954668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294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Wings &amp; BJ - Coverage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86399" y="6029952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50200" y="42741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45469" y="49370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73803" y="4002916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42085" y="288525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3" name="Straight Connector 12"/>
          <p:cNvCxnSpPr>
            <a:endCxn id="52" idx="5"/>
          </p:cNvCxnSpPr>
          <p:nvPr/>
        </p:nvCxnSpPr>
        <p:spPr>
          <a:xfrm>
            <a:off x="4564500" y="1178217"/>
            <a:ext cx="1726622" cy="3403663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27911" y="9906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Oval 51"/>
          <p:cNvSpPr/>
          <p:nvPr/>
        </p:nvSpPr>
        <p:spPr>
          <a:xfrm>
            <a:off x="6096000" y="438675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48" idx="6"/>
          </p:cNvCxnSpPr>
          <p:nvPr/>
        </p:nvCxnSpPr>
        <p:spPr>
          <a:xfrm flipV="1">
            <a:off x="7315200" y="4094682"/>
            <a:ext cx="1295400" cy="101599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800" y="392613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Oval 47"/>
          <p:cNvSpPr/>
          <p:nvPr/>
        </p:nvSpPr>
        <p:spPr>
          <a:xfrm>
            <a:off x="7086600" y="408198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endCxn id="49" idx="2"/>
          </p:cNvCxnSpPr>
          <p:nvPr/>
        </p:nvCxnSpPr>
        <p:spPr>
          <a:xfrm>
            <a:off x="820280" y="4123212"/>
            <a:ext cx="1340190" cy="298046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160470" y="430695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581400" y="40946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28" idx="2"/>
          </p:cNvCxnSpPr>
          <p:nvPr/>
        </p:nvCxnSpPr>
        <p:spPr>
          <a:xfrm>
            <a:off x="897683" y="4103870"/>
            <a:ext cx="2683717" cy="105112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954668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201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Wings &amp; BJ - Coverage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86399" y="6017645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50200" y="42618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45469" y="49795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73803" y="3990609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cxnSp>
        <p:nvCxnSpPr>
          <p:cNvPr id="13" name="Straight Connector 12"/>
          <p:cNvCxnSpPr>
            <a:endCxn id="28" idx="4"/>
          </p:cNvCxnSpPr>
          <p:nvPr/>
        </p:nvCxnSpPr>
        <p:spPr>
          <a:xfrm flipH="1">
            <a:off x="3695700" y="1178217"/>
            <a:ext cx="868800" cy="3132758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27911" y="9906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Oval 51"/>
          <p:cNvSpPr/>
          <p:nvPr/>
        </p:nvSpPr>
        <p:spPr>
          <a:xfrm>
            <a:off x="4450199" y="46961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48" idx="6"/>
          </p:cNvCxnSpPr>
          <p:nvPr/>
        </p:nvCxnSpPr>
        <p:spPr>
          <a:xfrm flipV="1">
            <a:off x="7315200" y="4082375"/>
            <a:ext cx="1295400" cy="101599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800" y="3913831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Oval 47"/>
          <p:cNvSpPr/>
          <p:nvPr/>
        </p:nvSpPr>
        <p:spPr>
          <a:xfrm>
            <a:off x="7086600" y="406967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endCxn id="49" idx="2"/>
          </p:cNvCxnSpPr>
          <p:nvPr/>
        </p:nvCxnSpPr>
        <p:spPr>
          <a:xfrm>
            <a:off x="820280" y="4110905"/>
            <a:ext cx="1340190" cy="298046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160470" y="429465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581400" y="408237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94236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42085" y="2872949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7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Wings &amp; BJ - Coverage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95177" y="6037932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50199" y="456488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33159" y="444712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73802" y="4014178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cxnSp>
        <p:nvCxnSpPr>
          <p:cNvPr id="13" name="Straight Connector 12"/>
          <p:cNvCxnSpPr>
            <a:endCxn id="52" idx="1"/>
          </p:cNvCxnSpPr>
          <p:nvPr/>
        </p:nvCxnSpPr>
        <p:spPr>
          <a:xfrm>
            <a:off x="4564499" y="1178217"/>
            <a:ext cx="1861356" cy="3287781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392377" y="443252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48" idx="6"/>
          </p:cNvCxnSpPr>
          <p:nvPr/>
        </p:nvCxnSpPr>
        <p:spPr>
          <a:xfrm flipV="1">
            <a:off x="7315199" y="4105944"/>
            <a:ext cx="1295400" cy="101599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799" y="39374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Oval 47"/>
          <p:cNvSpPr/>
          <p:nvPr/>
        </p:nvSpPr>
        <p:spPr>
          <a:xfrm>
            <a:off x="7086599" y="409324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endCxn id="49" idx="2"/>
          </p:cNvCxnSpPr>
          <p:nvPr/>
        </p:nvCxnSpPr>
        <p:spPr>
          <a:xfrm>
            <a:off x="820279" y="4134474"/>
            <a:ext cx="1340190" cy="298046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160469" y="431822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581399" y="410594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42084" y="289651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Straight Connector 25"/>
          <p:cNvCxnSpPr>
            <a:endCxn id="51" idx="0"/>
          </p:cNvCxnSpPr>
          <p:nvPr/>
        </p:nvCxnSpPr>
        <p:spPr>
          <a:xfrm>
            <a:off x="4564499" y="1178217"/>
            <a:ext cx="1182960" cy="3268908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27910" y="9906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9" name="Straight Connector 28"/>
          <p:cNvCxnSpPr>
            <a:endCxn id="28" idx="2"/>
          </p:cNvCxnSpPr>
          <p:nvPr/>
        </p:nvCxnSpPr>
        <p:spPr>
          <a:xfrm>
            <a:off x="916131" y="4105944"/>
            <a:ext cx="2665268" cy="11430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67C54"/>
              </a:clrFrom>
              <a:clrTo>
                <a:srgbClr val="B67C5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599" y="3965930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994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PM (R&amp;R1):  Pass In Flat – “Stay Home”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0440" y="435503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58892" y="1863355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00825" y="6519892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67777" y="4316002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500977" y="449661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43200" y="449187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22959" y="50529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507522" y="49386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34177" y="472521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28581" y="449187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35606" y="44814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50800" y="44845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507522" y="44764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204978" y="446358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228037" y="4411807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49906" y="416972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53817" y="29807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57681" y="3797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84682" y="365667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500977" y="381031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24177" y="4228613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50800" y="41546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36087" y="416972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33578" y="416972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420829" y="376455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5434177" y="4725217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144592" y="376455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1 8"/>
          <p:cNvSpPr/>
          <p:nvPr/>
        </p:nvSpPr>
        <p:spPr>
          <a:xfrm>
            <a:off x="4822186" y="2980703"/>
            <a:ext cx="1526391" cy="481929"/>
          </a:xfrm>
          <a:prstGeom prst="borderCallout1">
            <a:avLst>
              <a:gd name="adj1" fmla="val 18750"/>
              <a:gd name="adj2" fmla="val -8333"/>
              <a:gd name="adj3" fmla="val 83700"/>
              <a:gd name="adj4" fmla="val -61665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Turn to see Catch/No Catch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65722" y="3275015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1770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1.50821E-6 L 8.05556E-6 -0.07287 L -0.01996 -0.03771 " pathEditMode="relative" ptsTypes="AAA"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30696E-6 L -8.33333E-7 -0.14458 L -0.04531 -0.14458 " pathEditMode="relative" ptsTypes="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0.09392 L 0.24167 0.0495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222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7495E-6 L -0.04948 -0.15013 " pathEditMode="relative" ptsTypes="AA">
                                      <p:cBhvr>
                                        <p:cTn id="2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44444E-6 7.19408E-7 L 0.07848 -0.00509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-25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3294E-6 L -2.5E-6 0.09484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4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4.45755E-6 L -0.00069 -0.09901 " pathEditMode="relative" rAng="0" ptsTypes="AA">
                                      <p:cBhvr>
                                        <p:cTn id="35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495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2.5214E-6 L 0.00208 -0.10432 " pathEditMode="relative" rAng="0" ptsTypes="AA">
                                      <p:cBhvr>
                                        <p:cTn id="3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5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9901 L 0.04931 -0.09901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10432 L -0.08125 -0.1043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2" grpId="0" animBg="1"/>
      <p:bldP spid="58" grpId="0" animBg="1"/>
      <p:bldP spid="9" grpId="0" animBg="1"/>
      <p:bldP spid="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PM (R&amp;R2):  Short Pass – 5YD Drop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46761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477000" y="4689240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9200" y="5107539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6852" y="46434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447800" y="4077235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120615" y="464347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3" y="3048000"/>
            <a:ext cx="445770" cy="557212"/>
          </a:xfrm>
          <a:prstGeom prst="rect">
            <a:avLst/>
          </a:prstGeom>
        </p:spPr>
      </p:pic>
      <p:pic>
        <p:nvPicPr>
          <p:cNvPr id="40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914" y="22098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" name="Line Callout 1 40"/>
          <p:cNvSpPr/>
          <p:nvPr/>
        </p:nvSpPr>
        <p:spPr>
          <a:xfrm>
            <a:off x="1289161" y="5829962"/>
            <a:ext cx="1526391" cy="681567"/>
          </a:xfrm>
          <a:prstGeom prst="borderCallout1">
            <a:avLst>
              <a:gd name="adj1" fmla="val 52862"/>
              <a:gd name="adj2" fmla="val -1327"/>
              <a:gd name="adj3" fmla="val -181654"/>
              <a:gd name="adj4" fmla="val -57374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Stay 5 yds. from catch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147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8.33333E-7 -4.51538E-6 L -0.00104 -0.24821 L 0.21893 -0.24821 " pathEditMode="relative" ptsTypes="AAA">
                                      <p:cBhvr>
                                        <p:cTn id="8" dur="2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1007 -0.18875 L -0.05035 -0.18875 C -0.02778 -0.18875 -0.00035 -0.13624 -0.00035 -0.09414 L -0.00035 -0.00069 " pathEditMode="relative" rAng="10800000" ptsTypes="FfFF">
                                      <p:cBhvr>
                                        <p:cTn id="10" dur="2100" spd="-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941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3.58316E-6 L 4.72222E-6 -0.20194 L -0.03681 -0.1529 " pathEditMode="relative" ptsTypes="AAA">
                                      <p:cBhvr>
                                        <p:cTn id="12" dur="2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.55556E-7 -3.77516E-6 L 5.55556E-7 -0.14596 L -0.07309 -0.20217 " pathEditMode="relative" ptsTypes="AAA">
                                      <p:cBhvr>
                                        <p:cTn id="14" dur="2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1.11111E-6 -4.82535E-6 L -0.00069 -0.12098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0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3.33333E-6 -1.8043E-6 L 3.33333E-6 -0.115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9392 L -0.19305 -0.17233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-13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2.9771E-6 L -0.00417 -0.12214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0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93245E-6 L -0.21268 -0.07935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-397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069 -0.12098 L -0.00069 -0.29863 " pathEditMode="relative" rAng="0" ptsTypes="AA">
                                      <p:cBhvr>
                                        <p:cTn id="41" dur="12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88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3.33333E-6 -0.11527 L 3.33333E-6 -0.29305 " pathEditMode="relative" rAng="0" ptsTypes="AA">
                                      <p:cBhvr>
                                        <p:cTn id="43" dur="1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29305 L -0.10625 -0.29305 " pathEditMode="relative" rAng="0" ptsTypes="AA">
                                      <p:cBhvr>
                                        <p:cTn id="46" dur="14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092 L 0.04688 0.0020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4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-0.12239 0.07268 " pathEditMode="relative" rAng="0" ptsTypes="AA">
                                      <p:cBhvr>
                                        <p:cTn id="54" dur="12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8" y="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60" grpId="0" animBg="1"/>
      <p:bldP spid="41" grpId="0" animBg="1"/>
      <p:bldP spid="41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 (R&amp;R3):  Long Pass – Turn &amp; Burn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grpSp>
        <p:nvGrpSpPr>
          <p:cNvPr id="79" name="Group 78"/>
          <p:cNvGrpSpPr/>
          <p:nvPr/>
        </p:nvGrpSpPr>
        <p:grpSpPr>
          <a:xfrm rot="16200000">
            <a:off x="5791200" y="1477433"/>
            <a:ext cx="228600" cy="228600"/>
            <a:chOff x="7586630" y="5105400"/>
            <a:chExt cx="228600" cy="228600"/>
          </a:xfrm>
        </p:grpSpPr>
        <p:sp>
          <p:nvSpPr>
            <p:cNvPr id="80" name="Oval 79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1" name="Picture 28" descr="MCj0198820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23152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18023" y="356737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A7A56"/>
              </a:clrFrom>
              <a:clrTo>
                <a:srgbClr val="BA7A5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07" y="908094"/>
            <a:ext cx="748860" cy="499567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856637"/>
            <a:ext cx="748860" cy="499567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07" y="6238321"/>
            <a:ext cx="748860" cy="499567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189" y="3567370"/>
            <a:ext cx="748860" cy="499567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89" y="4184131"/>
            <a:ext cx="748860" cy="49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75 0.00694 L 0.25833 -0.31528 " pathEditMode="relative" rAng="0" ptsTypes="AA">
                                      <p:cBhvr>
                                        <p:cTn id="17" dur="3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-1611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21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173 0.00671 L 0.09879 0.00671 L 0.1908 -0.08518 " pathEditMode="relative" rAng="0" ptsTypes="AAA">
                                      <p:cBhvr>
                                        <p:cTn id="23" dur="3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18" y="-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995 L 0.07431 -0.0754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-3287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3.33333E-6 L 0.03333 3.33333E-6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4.44444E-6 L 0.03334 4.44444E-6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677 0.00324 L 0.09479 -0.1046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9" y="-539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104 0.00949 L -0.08368 -0.1099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32" y="-5972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3333 -4.81481E-6 L 0.03316 -0.1571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3" grpId="1" animBg="1"/>
      <p:bldP spid="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8153400" cy="1829761"/>
          </a:xfrm>
        </p:spPr>
        <p:txBody>
          <a:bodyPr/>
          <a:lstStyle/>
          <a:p>
            <a:pPr algn="ctr"/>
            <a:r>
              <a:rPr lang="en-US" dirty="0"/>
              <a:t>5 Man Mechanics</a:t>
            </a:r>
            <a:br>
              <a:rPr lang="en-US" dirty="0"/>
            </a:br>
            <a:endParaRPr lang="en-US" dirty="0"/>
          </a:p>
        </p:txBody>
      </p:sp>
      <p:pic>
        <p:nvPicPr>
          <p:cNvPr id="2" name="Picture 3" descr="D:\Profiles\brigati\AppData\Local\Microsoft\Windows\Temporary Internet Files\Content.IE5\49948W9S\MC9000196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94507"/>
            <a:ext cx="3902044" cy="3468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PM:  Ineligible Illegally Downfield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18023" y="356737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840" y="6322067"/>
            <a:ext cx="411628" cy="39652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80" y="3607171"/>
            <a:ext cx="411628" cy="3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33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08715 0.0044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8" y="20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7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1.38889E-6 -3.7037E-7 L 0.04462 -0.00231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2" y="-11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-3.7037E-6 L 0.10486 -3.7037E-6 L 0.20086 0.05255 " pathEditMode="relative" rAng="0" ptsTypes="AAA">
                                      <p:cBhvr>
                                        <p:cTn id="21" dur="3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261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-3.33333E-6 L 0.07778 0.0009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9" y="4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07987 C 3.33333E-6 0.11575 0.00729 0.15926 0.01336 0.15926 L 0.02673 0.15926 " pathEditMode="relative" rAng="16200000" ptsTypes="AAAA">
                                      <p:cBhvr>
                                        <p:cTn id="2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796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658 0.1625 -0.05834 0.1625 L -0.04167 0.1625 " pathEditMode="relative" rAng="16200000" ptsTypes="AAAA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777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653 0.1625 L 0.25 0.4291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26" y="1333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0.00746 0.00486 L 0.02326 -0.0569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-3102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Motion origin="layout" path="M 0.04115 0.00255 L 0.01701 0.0430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3" grpId="0" animBg="1"/>
      <p:bldP spid="73" grpId="0" animBg="1"/>
      <p:bldP spid="7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PM (R&amp;R2):  Cross Field Mechanics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914" y="2139365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11249" y="40882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6800" y="4970071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Oval 47"/>
          <p:cNvSpPr/>
          <p:nvPr/>
        </p:nvSpPr>
        <p:spPr>
          <a:xfrm>
            <a:off x="2896372" y="58517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183756" y="48049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136900" y="44148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219200" y="4088229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479491" y="49700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3" y="3828356"/>
            <a:ext cx="445770" cy="55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0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-2.22222E-6 0.0942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88889E-6 3.33333E-6 L -8.88889E-6 -0.19399 L -0.11841 -0.19514 " pathEditMode="relative" ptsTypes="AAA">
                                      <p:cBhvr>
                                        <p:cTn id="8" dur="2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2.22222E-6 0.09422 L -0.20972 -0.17245 " pathEditMode="relative" rAng="0" ptsTypes="AA">
                                      <p:cBhvr>
                                        <p:cTn id="10" dur="1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86" y="-1333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1.66667E-6 2.96296E-6 L -1.66667E-6 -0.09121 L -0.15642 0.06065 " pathEditMode="relative" ptsTypes="AAA">
                                      <p:cBhvr>
                                        <p:cTn id="12" dur="44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0191 -0.0081 L -0.06892 0.06806 " pathEditMode="relative" rAng="0" ptsTypes="AA">
                                      <p:cBhvr>
                                        <p:cTn id="20" dur="17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379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4.44444E-6 L 3.33333E-6 -0.18194 " pathEditMode="relative" rAng="0" ptsTypes="AA">
                                      <p:cBhvr>
                                        <p:cTn id="22" dur="2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9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-1.48148E-6 L -1.11111E-6 -0.1099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animMotion origin="layout" path="M -1.11111E-6 -0.11018 L -0.00069 -0.0321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88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5E-6 -1.85185E-6 L -0.10573 0.0828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5" y="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18194 L -0.21459 -0.18194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3217 L -1.11111E-6 -0.1879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092 L 0.04688 0.0020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6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PM:  R – Preventive Officiating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A7A57"/>
              </a:clrFrom>
              <a:clrTo>
                <a:srgbClr val="BA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454908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915" y="20574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4510047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477000" y="4690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9223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2470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1327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0200" y="49192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46755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4678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46704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46576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3204060" y="4605852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17474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3991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385072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477000" y="40043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4422658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43486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96852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120615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346906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Oval Callout 1"/>
          <p:cNvSpPr/>
          <p:nvPr/>
        </p:nvSpPr>
        <p:spPr>
          <a:xfrm>
            <a:off x="4478291" y="5395180"/>
            <a:ext cx="1656206" cy="1001387"/>
          </a:xfrm>
          <a:prstGeom prst="wedgeEllipseCallout">
            <a:avLst>
              <a:gd name="adj1" fmla="val -35147"/>
              <a:gd name="adj2" fmla="val 74336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Ball’s Away!</a:t>
            </a:r>
          </a:p>
        </p:txBody>
      </p:sp>
      <p:sp>
        <p:nvSpPr>
          <p:cNvPr id="40" name="Line Callout 1 39"/>
          <p:cNvSpPr/>
          <p:nvPr/>
        </p:nvSpPr>
        <p:spPr>
          <a:xfrm>
            <a:off x="2666644" y="5715000"/>
            <a:ext cx="1526391" cy="681567"/>
          </a:xfrm>
          <a:prstGeom prst="borderCallout1">
            <a:avLst>
              <a:gd name="adj1" fmla="val 22264"/>
              <a:gd name="adj2" fmla="val 104822"/>
              <a:gd name="adj3" fmla="val 159634"/>
              <a:gd name="adj4" fmla="val 129701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Stay with QB</a:t>
            </a:r>
          </a:p>
          <a:p>
            <a:pPr algn="ctr"/>
            <a:r>
              <a:rPr lang="en-US" sz="1100" dirty="0"/>
              <a:t>Don’t be a Head </a:t>
            </a:r>
            <a:r>
              <a:rPr lang="en-US" sz="1100" dirty="0" err="1"/>
              <a:t>Wagger</a:t>
            </a:r>
            <a:r>
              <a:rPr lang="en-US" sz="1100" dirty="0"/>
              <a:t>!</a:t>
            </a:r>
          </a:p>
        </p:txBody>
      </p:sp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76848" y="6570603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093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0.09392 L 0.24167 0.049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222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PM:  R &amp; Wings – Backward  Pass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956"/>
              </a:clrFrom>
              <a:clrTo>
                <a:srgbClr val="B9795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454908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915" y="20574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4510047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477000" y="4690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9223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4473" y="48990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194473" y="54864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0200" y="51478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46755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4678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46704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46576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3204060" y="4605852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17474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3991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385072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477000" y="40043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4422658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43486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96852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120615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346906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76848" y="6570603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1" y="4356760"/>
            <a:ext cx="594400" cy="58899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7467144" y="4365022"/>
            <a:ext cx="574672" cy="58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4319265" y="6277995"/>
            <a:ext cx="574672" cy="58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Oval Callout 37"/>
          <p:cNvSpPr/>
          <p:nvPr/>
        </p:nvSpPr>
        <p:spPr>
          <a:xfrm>
            <a:off x="457200" y="377416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  <p:sp>
        <p:nvSpPr>
          <p:cNvPr id="39" name="Oval Callout 38"/>
          <p:cNvSpPr/>
          <p:nvPr/>
        </p:nvSpPr>
        <p:spPr>
          <a:xfrm>
            <a:off x="7602491" y="377416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  <p:sp>
        <p:nvSpPr>
          <p:cNvPr id="41" name="Oval Callout 40"/>
          <p:cNvSpPr/>
          <p:nvPr/>
        </p:nvSpPr>
        <p:spPr>
          <a:xfrm>
            <a:off x="4471503" y="5715000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</p:spTree>
    <p:extLst>
      <p:ext uri="{BB962C8B-B14F-4D97-AF65-F5344CB8AC3E}">
        <p14:creationId xmlns:p14="http://schemas.microsoft.com/office/powerpoint/2010/main" val="85064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0.03842 " pathEditMode="relative" rAng="0" ptsTypes="AA">
                                      <p:cBhvr>
                                        <p:cTn id="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2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3842 L 0.24861 0.0828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31" y="22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PM:  R &amp; U – Passer Beyond LOS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18023" y="356737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455" y="4718828"/>
            <a:ext cx="411628" cy="39652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732" y="4520567"/>
            <a:ext cx="411628" cy="3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90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3.33333E-6 4.44444E-6 L -0.075 0.00578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27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7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21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-3.7037E-6 L 0.10486 -3.7037E-6 L 0.20086 0.05255 " pathEditMode="relative" rAng="0" ptsTypes="AAA">
                                      <p:cBhvr>
                                        <p:cTn id="23" dur="3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261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0.0037 L -0.00174 0.08356 C -0.00174 0.11944 0.03003 0.16296 0.05573 0.16296 L 0.11319 0.16296 " pathEditMode="relative" rAng="16200000" ptsTypes="FfFF">
                                      <p:cBhvr>
                                        <p:cTn id="2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47" y="796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4497 0.1625 -0.02084 0.1625 L 0.03333 0.1625 " pathEditMode="relative" rAng="16200000" ptsTypes="FfFF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777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3976 0.16643 L 0.48976 0.1775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22222E-6 L 0.20642 0.0261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12" y="1296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579 L -0.05833 0.116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3" grpId="0" animBg="1"/>
      <p:bldP spid="7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PM:  U – Trapped Pass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A7A57"/>
              </a:clrFrom>
              <a:clrTo>
                <a:srgbClr val="BA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914" y="21336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46761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477000" y="4689240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9200" y="5107539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6852" y="46434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>
            <a:off x="4120615" y="464347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809" y="4029383"/>
            <a:ext cx="944028" cy="53162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" y="4226156"/>
            <a:ext cx="944028" cy="53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5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8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8.33333E-7 -4.51538E-6 L -0.00104 -0.24821 L 0.21893 -0.24821 " pathEditMode="relative" ptsTypes="AAA">
                                      <p:cBhvr>
                                        <p:cTn id="8" dur="1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1007 -0.18875 L -0.05035 -0.18875 C -0.02778 -0.18875 -0.00035 -0.13624 -0.00035 -0.09414 L -0.00035 -0.00069 " pathEditMode="relative" rAng="10800000" ptsTypes="FfFF">
                                      <p:cBhvr>
                                        <p:cTn id="10" dur="1400" spd="-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941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3.58316E-6 L 4.72222E-6 -0.20194 L -0.03681 -0.1529 " pathEditMode="relative" ptsTypes="AAA">
                                      <p:cBhvr>
                                        <p:cTn id="12" dur="1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.55556E-7 -3.77516E-6 L 5.55556E-7 -0.14596 L -0.07309 -0.20217 " pathEditMode="relative" ptsTypes="AAA">
                                      <p:cBhvr>
                                        <p:cTn id="14" dur="1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1.11111E-6 -4.82535E-6 L -0.00069 -0.12098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0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3.33333E-6 -1.8043E-6 L 3.33333E-6 -0.115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6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2.22222E-6 0.09392 L -0.19305 -0.1723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-133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3.93245E-6 L -0.21268 -0.0793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-397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4.07407E-6 L -0.11406 0.07268 " pathEditMode="relative" rAng="0" ptsTypes="AA">
                                      <p:cBhvr>
                                        <p:cTn id="24" dur="12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12" y="363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77778E-6 2.59259E-6 L -0.15173 -0.0039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87" y="-20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6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PM:  Intentional Grounding</a:t>
            </a:r>
            <a:endParaRPr lang="en-US" sz="3600" dirty="0"/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18023" y="356737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403" y="4800600"/>
            <a:ext cx="411628" cy="396522"/>
          </a:xfrm>
          <a:prstGeom prst="rect">
            <a:avLst/>
          </a:prstGeom>
        </p:spPr>
      </p:pic>
      <p:sp>
        <p:nvSpPr>
          <p:cNvPr id="36" name="Oval Callout 35"/>
          <p:cNvSpPr/>
          <p:nvPr/>
        </p:nvSpPr>
        <p:spPr>
          <a:xfrm>
            <a:off x="2955913" y="532623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There was no receiver in the area</a:t>
            </a:r>
          </a:p>
        </p:txBody>
      </p:sp>
    </p:spTree>
    <p:extLst>
      <p:ext uri="{BB962C8B-B14F-4D97-AF65-F5344CB8AC3E}">
        <p14:creationId xmlns:p14="http://schemas.microsoft.com/office/powerpoint/2010/main" val="270981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7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-3.7037E-6 L 0.10486 -3.7037E-6 L 0.20086 0.05255 " pathEditMode="relative" rAng="0" ptsTypes="AAA">
                                      <p:cBhvr>
                                        <p:cTn id="21" dur="3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261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11111E-6 -4.44444E-6 L -0.05833 0.1944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972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E-6 -2.22222E-6 L -0.03785 0.0504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2" y="252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07987 C 3.33333E-6 0.11575 0.00729 0.15926 0.01336 0.15926 L 0.02673 0.15926 " pathEditMode="relative" rAng="16200000" ptsTypes="AAAA">
                                      <p:cBhvr>
                                        <p:cTn id="2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796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658 0.1625 -0.05834 0.1625 L -0.04167 0.1625 " pathEditMode="relative" rAng="16200000" ptsTypes="AAAA">
                                      <p:cBhvr>
                                        <p:cTn id="2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7778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67 0.16273 L 0.14166 0.4365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0" y="1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0.06476 0.0569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" y="284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28 -0.00231 L -0.06615 -0.0745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"/>
                            </p:stCondLst>
                            <p:childTnLst>
                              <p:par>
                                <p:cTn id="4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44 L 0.05695 -0.00232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4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3" grpId="0" animBg="1"/>
      <p:bldP spid="74" grpId="0" animBg="1"/>
      <p:bldP spid="75" grpId="0" animBg="1"/>
      <p:bldP spid="76" grpId="0" animBg="1"/>
      <p:bldP spid="36" grpId="0" animBg="1"/>
      <p:bldP spid="36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Wing</a:t>
            </a:r>
            <a:r>
              <a:rPr lang="en-US" dirty="0"/>
              <a:t>: When runner goes OOB, turn &amp; look OOB.  Watch players return to the field.</a:t>
            </a:r>
          </a:p>
          <a:p>
            <a:endParaRPr lang="en-US" dirty="0"/>
          </a:p>
          <a:p>
            <a:r>
              <a:rPr lang="en-US" b="1" dirty="0"/>
              <a:t>Crew</a:t>
            </a:r>
            <a:r>
              <a:rPr lang="en-US" dirty="0"/>
              <a:t>: Important to keep head level &amp; swivel once ball is dead.</a:t>
            </a:r>
          </a:p>
          <a:p>
            <a:endParaRPr lang="en-US" dirty="0"/>
          </a:p>
          <a:p>
            <a:r>
              <a:rPr lang="en-US" dirty="0"/>
              <a:t>Keys: Watch the A tackle &amp; guard – fire out = run play.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R/HL/LJ/BJ</a:t>
            </a:r>
            <a:r>
              <a:rPr lang="en-US" dirty="0"/>
              <a:t>:  When space permits STOP 5 YDS from the pile of players to better see dead ball action.</a:t>
            </a:r>
          </a:p>
          <a:p>
            <a:endParaRPr lang="en-US" dirty="0"/>
          </a:p>
          <a:p>
            <a:r>
              <a:rPr lang="en-US" b="1" dirty="0"/>
              <a:t>BJ:</a:t>
            </a:r>
            <a:r>
              <a:rPr lang="en-US" dirty="0"/>
              <a:t> Stay between the hashes during the run, then hustle to the SL as needed once the ball is dead.</a:t>
            </a:r>
          </a:p>
          <a:p>
            <a:endParaRPr lang="en-US" dirty="0"/>
          </a:p>
          <a:p>
            <a:r>
              <a:rPr lang="en-US" dirty="0"/>
              <a:t>Point of Attack (POA): Where the action is &amp; your concentration.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Run Mechanics (RUM) POE</a:t>
            </a:r>
          </a:p>
        </p:txBody>
      </p:sp>
    </p:spTree>
    <p:extLst>
      <p:ext uri="{BB962C8B-B14F-4D97-AF65-F5344CB8AC3E}">
        <p14:creationId xmlns:p14="http://schemas.microsoft.com/office/powerpoint/2010/main" val="36568513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RUM:  Run to SL:  “Open Door”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42654" t="-649" r="26668" b="-73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702029" y="31872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B56"/>
              </a:clrFrom>
              <a:clrTo>
                <a:srgbClr val="B97B5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413648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52918" y="12954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166" y="62484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934200" y="412436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370165" y="45515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282029" y="434231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74968" y="457091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78496" y="51051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178496" y="452378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126099" y="43259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2099" y="433332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09124" y="43229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4318" y="43259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1040" y="43178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78496" y="43050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3201555" y="4253253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60668" y="4221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023424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643752" y="363841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595340" y="365058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23736" y="38127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598765" y="392890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824318" y="3996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09605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7096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165465" y="5105131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255865" y="351468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295437" y="293644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1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20365 -0.08634 L -0.2408 -0.19259 L -0.25469 -0.36898 " pathEditMode="relative" ptsTypes="AAAA">
                                      <p:cBhvr>
                                        <p:cTn id="21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33333E-6 2.59259E-6 L -0.25625 -0.0449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12" y="-224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93889E-18 2.22222E-6 L 6.93889E-18 0.09444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4.07407E-6 L -0.14792 -0.15926 " pathEditMode="relative" rAng="0" ptsTypes="AA">
                                      <p:cBhvr>
                                        <p:cTn id="2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96" y="-796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6.93889E-18 0.09444 L 6.93889E-18 -0.2388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14792 -0.15926 L -0.14792 -0.23704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8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0.12778 -0.05671 " pathEditMode="relative" rAng="0" ptsTypes="AA">
                                      <p:cBhvr>
                                        <p:cTn id="33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89" y="-284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12778 -0.05671 L -0.12569 -0.2317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875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2.77778E-6 -3.7037E-6 L -0.11077 0.0171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8" y="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VCM Definition: Winning Team HC informs officials we are “going to take a knee”.  Opponent is out of team time-outs or tells </a:t>
            </a:r>
            <a:r>
              <a:rPr lang="en-US" b="1" dirty="0"/>
              <a:t>Wing</a:t>
            </a:r>
            <a:r>
              <a:rPr lang="en-US" dirty="0"/>
              <a:t> that we will not use them.  Winning Team is ahead by 9 or more points.</a:t>
            </a:r>
          </a:p>
          <a:p>
            <a:r>
              <a:rPr lang="en-US" b="1" dirty="0"/>
              <a:t>Crew</a:t>
            </a:r>
            <a:r>
              <a:rPr lang="en-US" dirty="0"/>
              <a:t>:  If Winning Team HC is winning by 8 points or less, inform teams to Defend Themselves.</a:t>
            </a:r>
          </a:p>
          <a:p>
            <a:r>
              <a:rPr lang="en-US" dirty="0"/>
              <a:t>Communication:  Inform losing team HC.</a:t>
            </a:r>
          </a:p>
          <a:p>
            <a:r>
              <a:rPr lang="en-US" b="1" dirty="0"/>
              <a:t>R</a:t>
            </a:r>
            <a:r>
              <a:rPr lang="en-US" dirty="0"/>
              <a:t>:  Inform QB that he MUST take a knee.</a:t>
            </a:r>
          </a:p>
          <a:p>
            <a:r>
              <a:rPr lang="en-US" b="1" dirty="0"/>
              <a:t>Crew</a:t>
            </a:r>
            <a:r>
              <a:rPr lang="en-US" dirty="0"/>
              <a:t>:  All pinch in close. Inform both teams.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Victory Mechanics (VCM) POE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6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GLM: Defined as snap touching +10YL to GL.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Wings</a:t>
            </a:r>
            <a:r>
              <a:rPr lang="en-US" dirty="0"/>
              <a:t> IP: Important to be 2 YDS OOB at the Snap.</a:t>
            </a:r>
          </a:p>
          <a:p>
            <a:endParaRPr lang="en-US" dirty="0"/>
          </a:p>
          <a:p>
            <a:r>
              <a:rPr lang="en-US" b="1" dirty="0"/>
              <a:t>Wings:</a:t>
            </a:r>
            <a:r>
              <a:rPr lang="en-US" dirty="0"/>
              <a:t> Must Pivot at GL when Runner goes into EZ.</a:t>
            </a:r>
          </a:p>
          <a:p>
            <a:endParaRPr lang="en-US" dirty="0"/>
          </a:p>
          <a:p>
            <a:r>
              <a:rPr lang="en-US" dirty="0"/>
              <a:t>There MUST be an official on the GL when the FB crosses the GL.</a:t>
            </a:r>
          </a:p>
          <a:p>
            <a:endParaRPr lang="en-US" dirty="0"/>
          </a:p>
          <a:p>
            <a:r>
              <a:rPr lang="en-US" dirty="0"/>
              <a:t>“Let your mind digest what your eyes have seen” before signaling TD.</a:t>
            </a:r>
          </a:p>
          <a:p>
            <a:endParaRPr lang="en-US" dirty="0"/>
          </a:p>
          <a:p>
            <a:r>
              <a:rPr lang="en-US" dirty="0"/>
              <a:t>Do NOT mirror TD.  Signal TD </a:t>
            </a:r>
            <a:r>
              <a:rPr lang="en-US" u="sng" dirty="0"/>
              <a:t>ONLY</a:t>
            </a:r>
            <a:r>
              <a:rPr lang="en-US" dirty="0"/>
              <a:t> if you see it.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 Line Mechanics (GLM) POE: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Victory Mechanics (VCM)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50000" t="-240" r="17798" b="-48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9439" y="434694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06636" y="24384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943600" y="434215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3193263" y="445063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055041" y="47275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65555" y="5045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478644" y="445063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85669" y="44402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700863" y="444330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357585" y="44351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055041" y="44223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4078100" y="4370568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899969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667000" y="392866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419144" y="365477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050310" y="59436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574009" y="38465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671369" y="5045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069006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700863" y="41133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486150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283641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010940" y="3482640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>
            <a:off x="5108954" y="410580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169341" y="36179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5785" y="349301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779813" y="54102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59357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381000"/>
            <a:ext cx="6248400" cy="1829761"/>
          </a:xfrm>
        </p:spPr>
        <p:txBody>
          <a:bodyPr/>
          <a:lstStyle/>
          <a:p>
            <a:pPr algn="ctr"/>
            <a:r>
              <a:rPr lang="en-US" dirty="0"/>
              <a:t>4 Man Mechanics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N:\profiles\brigati\AppData\Local\Microsoft\Windows\Temporary Internet Files\Content.IE5\FO6UQ75W\MC9004400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752600"/>
            <a:ext cx="2768685" cy="28888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GLM:  Defined as snap touching +10YL to GL.</a:t>
            </a:r>
          </a:p>
          <a:p>
            <a:endParaRPr lang="en-US" dirty="0"/>
          </a:p>
          <a:p>
            <a:r>
              <a:rPr lang="en-US" b="1" dirty="0"/>
              <a:t>Wings</a:t>
            </a:r>
            <a:r>
              <a:rPr lang="en-US" dirty="0"/>
              <a:t> IP: Important to be 2 YDS OOB at the Snap.</a:t>
            </a:r>
          </a:p>
          <a:p>
            <a:endParaRPr lang="en-US" dirty="0"/>
          </a:p>
          <a:p>
            <a:r>
              <a:rPr lang="en-US" b="1" dirty="0"/>
              <a:t>U</a:t>
            </a:r>
            <a:r>
              <a:rPr lang="en-US" dirty="0"/>
              <a:t>:  Your IP is on the EL for better coverage.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Wings:</a:t>
            </a:r>
            <a:r>
              <a:rPr lang="en-US" dirty="0"/>
              <a:t> Must Pivot at GL when Runner goes into EZ.</a:t>
            </a:r>
          </a:p>
          <a:p>
            <a:endParaRPr lang="en-US" dirty="0"/>
          </a:p>
          <a:p>
            <a:r>
              <a:rPr lang="en-US" dirty="0"/>
              <a:t>There MUST be an official on the GL when the FB crosses the GL.</a:t>
            </a:r>
          </a:p>
          <a:p>
            <a:endParaRPr lang="en-US" dirty="0"/>
          </a:p>
          <a:p>
            <a:r>
              <a:rPr lang="en-US" dirty="0"/>
              <a:t>Do NOT mirror TD. Signal TD ONLY if you see it.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 Line Mechanics (GLM) POE</a:t>
            </a:r>
          </a:p>
        </p:txBody>
      </p:sp>
    </p:spTree>
    <p:extLst>
      <p:ext uri="{BB962C8B-B14F-4D97-AF65-F5344CB8AC3E}">
        <p14:creationId xmlns:p14="http://schemas.microsoft.com/office/powerpoint/2010/main" val="25994846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GLM (R&amp;R1):  +10YL to +5YL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94746" y="123709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4050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02068" y="62484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40386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797266" y="44374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38500" y="441545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28800" y="41811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05597" y="49911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05597" y="44097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53200" y="42119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29200" y="42192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36225" y="4208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51419" y="42119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08141" y="420382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05597" y="41910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628656" y="4139222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28800" y="38209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50525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22538" y="282241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70853" y="352437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22441" y="353655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67500" y="35567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238500" y="34711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51419" y="38820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36706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34197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592566" y="4991100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6950421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6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22831E-6 L 0.10417 -1.22831E-6 C 0.15087 -1.22831E-6 0.20833 -0.04302 0.20833 -0.07772 L 0.20833 -0.1554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777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.55556E-7 2.23225E-6 L 0.05243 0.00393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2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062 L -3.33333E-6 -0.0245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9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201 L -3.33333E-6 -0.0263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2452 L -0.05625 -0.02452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2637 L 0.14375 -0.02637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GLM (R&amp;R2):  +5YL to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65634" y="123002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A7959"/>
              </a:clrFrom>
              <a:clrTo>
                <a:srgbClr val="BA795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4411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96328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34290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03389" y="38661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516240" y="38825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5253" y="36657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11720" y="44197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211720" y="383842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324600" y="362110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35323" y="364795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42348" y="36375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57542" y="364062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514264" y="363248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211720" y="36196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246263" y="3564148"/>
            <a:ext cx="173020" cy="167614"/>
          </a:xfrm>
          <a:prstGeom prst="rect">
            <a:avLst/>
          </a:prstGeom>
          <a:noFill/>
        </p:spPr>
      </p:pic>
      <p:sp>
        <p:nvSpPr>
          <p:cNvPr id="21" name="Oval 20"/>
          <p:cNvSpPr/>
          <p:nvPr/>
        </p:nvSpPr>
        <p:spPr>
          <a:xfrm>
            <a:off x="632460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51624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337504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362200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676400" y="3096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3360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90800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850724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39774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980857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3223204" y="4419763"/>
            <a:ext cx="228600" cy="228600"/>
            <a:chOff x="7586630" y="5105400"/>
            <a:chExt cx="228600" cy="228600"/>
          </a:xfrm>
        </p:grpSpPr>
        <p:sp>
          <p:nvSpPr>
            <p:cNvPr id="34" name="Oval 33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23" name="Oval 22"/>
          <p:cNvSpPr/>
          <p:nvPr/>
        </p:nvSpPr>
        <p:spPr>
          <a:xfrm>
            <a:off x="4387923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7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978 L 0.00225 0.1235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555 L 0.10678 -0.00555 C 0.15382 -0.00555 0.21181 -0.05019 0.21181 -0.08605 L 0.21181 -0.1665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3" y="-805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2.28314E-6 L 0.08264 0.038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19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062 L -3.33333E-6 -0.0467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201 L -3.33333E-6 -0.04857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4672 L -0.18958 -0.04672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4857 L 0.10209 -0.0485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GLM (R&amp;R2):  Wings Pinch – Field of Play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1554" y="1143000"/>
            <a:ext cx="472069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27588" y="5521575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84125" y="301647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3255125" y="26411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9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4504E-6 L 0.00018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1111 L -0.10417 0.01111 C -0.15104 0.01111 -0.20833 -0.05394 -0.20833 -0.10509 L -0.20833 -0.2213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69" y="-1162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2.98173E-6 L 0.03993 0.0425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7" y="2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352 L 0.00018 -0.1013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514 L 0.00018 -0.10294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0139 L -0.13316 -0.10139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67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0312 L 0.32518 -0.1028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 (R&amp;R2):  Wings Pinch on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35411" y="1259743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77C54"/>
              </a:clrFrom>
              <a:clrTo>
                <a:srgbClr val="B77C5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8693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84125" y="301647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3255125" y="26411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487" y="2296698"/>
            <a:ext cx="479498" cy="71977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47" y="2335430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5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1.14504E-6 L 0.00035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14203E-6 L -0.10556 -2.14203E-6 C -0.15261 -2.14203E-6 -0.21007 -0.07124 -0.21007 -0.12722 L -0.21007 -0.2544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03" y="-127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2.98173E-6 L 0.0566 0.0092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" y="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41499E-6 L -0.20017 -2.41499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80985E-6 L 0.21336 -0.0041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60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 (R&amp;R2):  Runner at Pylon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35411" y="128342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B7957"/>
              </a:clrFrom>
              <a:clrTo>
                <a:srgbClr val="BB79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8693" y="5543347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7365" y="28713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6699591" y="286035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502" y="2378603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83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1.14504E-6 L 0.00035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111 L 0.20833 -0.03239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65" y="-2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3 -0.03239 L 0.29913 -0.29887 " pathEditMode="relative" rAng="0" ptsTypes="AA">
                                      <p:cBhvr>
                                        <p:cTn id="2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332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4208E-6 L 0.13819 0.01064 " pathEditMode="relative" rAng="0" ptsTypes="AA">
                                      <p:cBhvr>
                                        <p:cTn id="29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10" y="53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12352 L 0.03351 -0.1235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514 L 0.20018 -0.1251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 (R&amp;R2):  EL &amp; SL Corner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4411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53166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7620000" y="36312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448181" y="39039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714066" y="365898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819400" y="396781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10533" y="41274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802202" y="39039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34136" y="366939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41161" y="365898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56355" y="366206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13077" y="36539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10533" y="364110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819400" y="33810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391400" y="327879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786736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736317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761013" y="29932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075213" y="31177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532413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989613" y="33463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249537" y="334632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96553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379670" y="333614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5645076" y="3585589"/>
            <a:ext cx="173020" cy="167614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6595088" y="1330617"/>
            <a:ext cx="1997592" cy="1656207"/>
            <a:chOff x="6595088" y="1330617"/>
            <a:chExt cx="1997592" cy="1656207"/>
          </a:xfrm>
        </p:grpSpPr>
        <p:cxnSp>
          <p:nvCxnSpPr>
            <p:cNvPr id="7" name="Straight Connector 6"/>
            <p:cNvCxnSpPr/>
            <p:nvPr/>
          </p:nvCxnSpPr>
          <p:spPr>
            <a:xfrm flipH="1" flipV="1">
              <a:off x="6705600" y="1330617"/>
              <a:ext cx="457200" cy="101454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8187711" y="2575062"/>
              <a:ext cx="404969" cy="32053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6595088" y="2323827"/>
              <a:ext cx="1592623" cy="66299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Eye Contact</a:t>
              </a:r>
            </a:p>
          </p:txBody>
        </p:sp>
      </p:grp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34290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1000" y="1143000"/>
            <a:ext cx="473177" cy="37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111" y="2375441"/>
            <a:ext cx="479498" cy="71977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313" y="864229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2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46588E-6 L -0.00191 0.0872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43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1337E-6 L 0.04584 -0.30142 " pathEditMode="relative" rAng="0" ptsTypes="AA">
                                      <p:cBhvr>
                                        <p:cTn id="13" dur="2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-15082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3937E-6 L 0.04584 -0.21674 " pathEditMode="relative" rAng="0" ptsTypes="AA">
                                      <p:cBhvr>
                                        <p:cTn id="15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2" y="-1084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191 0.08721 L 0.26493 -0.29031 " pathEditMode="relative" rAng="0" ptsTypes="AA">
                                      <p:cBhvr>
                                        <p:cTn id="17" dur="1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-1887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38889E-6 3.1344E-6 L 0.24913 -0.00509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48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2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RM:  Defined as snap is inside the -10YL.</a:t>
            </a:r>
          </a:p>
          <a:p>
            <a:endParaRPr lang="en-US" dirty="0"/>
          </a:p>
          <a:p>
            <a:r>
              <a:rPr lang="en-US" dirty="0"/>
              <a:t>R&amp;R1 is now from the GL to the -5YL.</a:t>
            </a:r>
          </a:p>
          <a:p>
            <a:endParaRPr lang="en-US" dirty="0"/>
          </a:p>
          <a:p>
            <a:r>
              <a:rPr lang="en-US" b="1" dirty="0"/>
              <a:t>R &amp; Wings</a:t>
            </a:r>
            <a:r>
              <a:rPr lang="en-US" dirty="0"/>
              <a:t>:  MUST communicate by hand signals on every down – who has the GL.</a:t>
            </a:r>
          </a:p>
          <a:p>
            <a:endParaRPr lang="en-US" dirty="0"/>
          </a:p>
          <a:p>
            <a:r>
              <a:rPr lang="en-US" b="1" dirty="0"/>
              <a:t>R</a:t>
            </a:r>
            <a:r>
              <a:rPr lang="en-US" dirty="0"/>
              <a:t>:  IP is always on EL.  If it is R&amp;R1 or 2 the </a:t>
            </a:r>
            <a:r>
              <a:rPr lang="en-US" b="1" dirty="0"/>
              <a:t>R</a:t>
            </a:r>
            <a:r>
              <a:rPr lang="en-US" dirty="0"/>
              <a:t> will </a:t>
            </a:r>
            <a:r>
              <a:rPr lang="en-US" u="sng" dirty="0"/>
              <a:t>NEVER</a:t>
            </a:r>
            <a:r>
              <a:rPr lang="en-US" dirty="0"/>
              <a:t> call a safety.  The </a:t>
            </a:r>
            <a:r>
              <a:rPr lang="en-US" b="1" dirty="0"/>
              <a:t>Wings</a:t>
            </a:r>
            <a:r>
              <a:rPr lang="en-US" dirty="0"/>
              <a:t> will call it!</a:t>
            </a:r>
          </a:p>
          <a:p>
            <a:endParaRPr lang="en-US" dirty="0"/>
          </a:p>
          <a:p>
            <a:r>
              <a:rPr lang="en-US" dirty="0"/>
              <a:t>MUST have a </a:t>
            </a:r>
            <a:r>
              <a:rPr lang="en-US" b="1" dirty="0"/>
              <a:t>Wing</a:t>
            </a:r>
            <a:r>
              <a:rPr lang="en-US" dirty="0"/>
              <a:t> on GL when FB crosses GL.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Reverse Mechanics (RM) POE</a:t>
            </a:r>
          </a:p>
        </p:txBody>
      </p:sp>
    </p:spTree>
    <p:extLst>
      <p:ext uri="{BB962C8B-B14F-4D97-AF65-F5344CB8AC3E}">
        <p14:creationId xmlns:p14="http://schemas.microsoft.com/office/powerpoint/2010/main" val="526931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GLM (R&amp;R1):  +10YL to +5YL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61913" y="304800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4050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88389" y="62484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40386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797266" y="44374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38500" y="441545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28800" y="41811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05597" y="49911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05597" y="44097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53200" y="42119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29200" y="42192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36225" y="4208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51419" y="421196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08141" y="420382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05597" y="41910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628656" y="4139222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28800" y="38209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50525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22538" y="282241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70853" y="352437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22441" y="353655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67500" y="35567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238500" y="34711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51419" y="38820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36706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34197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592566" y="4991100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6950421" y="38971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22831E-6 L 0.10417 -1.22831E-6 C 0.15087 -1.22831E-6 0.20833 -0.04302 0.20833 -0.07772 L 0.20833 -0.1554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777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5.55556E-7 2.23225E-6 L 0.05243 0.00393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2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062 L -3.33333E-6 -0.0245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9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201 L -3.33333E-6 -0.0263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2452 L -0.05625 -0.02452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2637 L 0.14375 -0.02637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RM (R&amp;R1):  -5YL to GL; Wings to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47516" y="3461199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87C58"/>
              </a:clrFrom>
              <a:clrTo>
                <a:srgbClr val="B87C5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4358815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075596" y="441869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982869" y="48506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894733" y="463622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587672" y="48610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540429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1200" y="48229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38803" y="46251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214803" y="46324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521828" y="46220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437022" y="46251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093744" y="461702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791200" y="460419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814259" y="4552421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7211469" y="43972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636128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908141" y="323561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256456" y="393757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208044" y="394975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853103" y="39699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747863" y="41171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437022" y="429525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222309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19800" y="43103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778169" y="5404299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380469" y="442463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746E-6 L 0.00226 0.04279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128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5859E-6 L 0.00209 0.05089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2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64724E-6 L -0.11441 -4.64724E-6 C -0.1658 -4.64724E-6 -0.22864 -0.03516 -0.22864 -0.06338 L -0.22864 -0.12676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1" y="-633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3.7127E-6 L -0.06649 0.0048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0.04279 L 0.00243 0.01018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4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5089 L 0.00209 0.01758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1019 L -0.05382 0.01019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1759 L 0.09167 0.0175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RM (R&amp;R1):  -5YL to GL; Safety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247516" y="310606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2600" y="4003684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57730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075596" y="4063565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982869" y="449555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894733" y="428109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587672" y="45059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50491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1200" y="446782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738803" y="42700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214803" y="42773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521828" y="426695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437022" y="42700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093744" y="426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791200" y="424906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5814259" y="4197290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7211469" y="40421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636128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908141" y="2880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256456" y="358244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208044" y="359462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853103" y="36148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747863" y="37619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437022" y="39401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222309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019800" y="3955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778169" y="5049168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380469" y="40695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228" y="4419066"/>
            <a:ext cx="396728" cy="71977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403" y="4422986"/>
            <a:ext cx="39672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08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L 0.00382 0.09398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469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0033 0.1048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0.01111 L -0.1132 0.01111 C -0.16441 0.01111 -0.22691 0.00023 -0.22691 -0.00787 L -0.22691 -0.02685 " pathEditMode="relative" rAng="0" ptsTypes="AA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89" y="-189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-3.7037E-6 L -0.0684 0.104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20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13333 -3.7037E-6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-0.05747 -0.0016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2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RM (R&amp;R1):  -5YL to GL; Read QB &amp; RB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4" y="-578765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11946" y="302162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77B59"/>
              </a:clrFrom>
              <a:clrTo>
                <a:srgbClr val="B77B5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394253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086600" y="395769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5621470" y="44111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311377" y="4159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43100" y="44215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55630" y="49647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55630" y="43833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03233" y="41855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79233" y="41929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86258" y="41825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01452" y="41855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8174" y="41774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55630" y="41646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378689" y="4112844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4602816" y="38568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200558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72571" y="27960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32022" y="349800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230052" y="349800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026369" y="360264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311377" y="375789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001452" y="385567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786739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584230" y="38707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342599" y="4964722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5621470" y="36907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0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86838E-6 L 0.00208 0.10942 " pathEditMode="relative" rAng="0" ptsTypes="AA">
                                      <p:cBhvr>
                                        <p:cTn id="9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45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3.40042E-7 L 0.00208 0.11173 " pathEditMode="relative" rAng="0" ptsTypes="AA">
                                      <p:cBhvr>
                                        <p:cTn id="11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557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226E-6 L 0.10226 1.226E-6 C 0.14809 1.226E-6 0.20451 -0.05274 0.20451 -0.09276 L 0.20451 -0.18483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-925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61111E-6 -2.08189E-8 L -0.03316 -0.0111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-55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208 0.11173 L 0.00208 -0.04372 " pathEditMode="relative" rAng="0" ptsTypes="AA">
                                      <p:cBhvr>
                                        <p:cTn id="28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7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208 0.10942 L 0.00208 -0.04603 " pathEditMode="relative" rAng="0" ptsTypes="AA">
                                      <p:cBhvr>
                                        <p:cTn id="30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-0.04603 L -0.08125 -0.04603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4372 L 0.0625 -0.04303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RM (R&amp;R2):  -10YL to -5YL; </a:t>
            </a:r>
            <a:r>
              <a:rPr lang="en-US" sz="2800" dirty="0" smtClean="0">
                <a:solidFill>
                  <a:srgbClr val="FF0000"/>
                </a:solidFill>
              </a:rPr>
              <a:t>Wings 1 Step Back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5400000">
            <a:off x="1862564" y="-499637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11946" y="241249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3333405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587672" y="6128199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086600" y="3348565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5621470" y="380197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311377" y="35505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43100" y="38123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55630" y="4355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55630" y="37742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03233" y="357645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79233" y="35837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086258" y="357337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01452" y="357645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8174" y="356831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55630" y="35554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378689" y="3503713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4602816" y="324773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200558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72571" y="218690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32022" y="28888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230052" y="28888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026369" y="29935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311377" y="31487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001452" y="324654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786739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584230" y="326163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342599" y="4355591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5810682" y="292298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66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3.33333E-6 -1.48148E-6 L 3.33333E-6 0.02778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8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6.93889E-18 1.85185E-6 L 6.93889E-18 0.03958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89151E-6 L 0.10226 -2.89151E-6 C 0.14774 -2.89151E-6 0.20451 -0.06269 0.20451 -0.11011 L 0.20451 -0.21836 " pathEditMode="relative" rAng="0" ptsTypes="FfFF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-1091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3.22924E-6 L -0.05625 -0.00949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-486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-3.17604E-6 L 0.00035 -0.1614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807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0.02778 L 3.33333E-6 -0.0761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08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6.93889E-18 0.03958 L 6.93889E-18 -0.0560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92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6.93889E-18 -0.05602 L 0.04844 -0.05602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3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3.33333E-6 -0.07616 L -0.07292 -0.07616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Near GL:  -10YL to -15YL; R’s IP 10 YDS Wide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3871" t="-720" r="6673" b="-1"/>
          <a:stretch/>
        </p:blipFill>
        <p:spPr>
          <a:xfrm rot="5400000">
            <a:off x="1955162" y="-626863"/>
            <a:ext cx="5265019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31763" y="2757529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4617" y="367844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851233" y="56388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924800" y="3651636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Oval 50"/>
          <p:cNvSpPr/>
          <p:nvPr/>
        </p:nvSpPr>
        <p:spPr>
          <a:xfrm>
            <a:off x="3378088" y="44196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799050" y="392882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106075" y="391841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021269" y="392149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77991" y="391335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375447" y="3900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398506" y="3848751"/>
            <a:ext cx="173020" cy="167614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5623340" y="3375489"/>
            <a:ext cx="246547" cy="1000123"/>
            <a:chOff x="5623340" y="3375489"/>
            <a:chExt cx="246547" cy="1000123"/>
          </a:xfrm>
        </p:grpSpPr>
        <p:sp>
          <p:nvSpPr>
            <p:cNvPr id="47" name="Oval 46"/>
            <p:cNvSpPr/>
            <p:nvPr/>
          </p:nvSpPr>
          <p:spPr>
            <a:xfrm>
              <a:off x="5641287" y="414701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5623340" y="3375489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Oval 58"/>
          <p:cNvSpPr/>
          <p:nvPr/>
        </p:nvSpPr>
        <p:spPr>
          <a:xfrm>
            <a:off x="3220375" y="36066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906969" y="271654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951839" y="32339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4730029" y="2945146"/>
            <a:ext cx="228600" cy="1440875"/>
            <a:chOff x="4730029" y="2945146"/>
            <a:chExt cx="228600" cy="1440875"/>
          </a:xfrm>
        </p:grpSpPr>
        <p:sp>
          <p:nvSpPr>
            <p:cNvPr id="52" name="Oval 51"/>
            <p:cNvSpPr/>
            <p:nvPr/>
          </p:nvSpPr>
          <p:spPr>
            <a:xfrm>
              <a:off x="4730029" y="415742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4730029" y="294514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962917" y="3338551"/>
            <a:ext cx="311869" cy="1047470"/>
            <a:chOff x="1962917" y="3338551"/>
            <a:chExt cx="311869" cy="1047470"/>
          </a:xfrm>
        </p:grpSpPr>
        <p:sp>
          <p:nvSpPr>
            <p:cNvPr id="49" name="Oval 48"/>
            <p:cNvSpPr/>
            <p:nvPr/>
          </p:nvSpPr>
          <p:spPr>
            <a:xfrm>
              <a:off x="1962917" y="415742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046186" y="3338551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331194" y="3493797"/>
            <a:ext cx="228600" cy="630372"/>
            <a:chOff x="1331194" y="3493797"/>
            <a:chExt cx="228600" cy="630372"/>
          </a:xfrm>
        </p:grpSpPr>
        <p:sp>
          <p:nvSpPr>
            <p:cNvPr id="48" name="Oval 47"/>
            <p:cNvSpPr/>
            <p:nvPr/>
          </p:nvSpPr>
          <p:spPr>
            <a:xfrm>
              <a:off x="1331194" y="389556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331194" y="3493797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4021269" y="359158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566598" y="361588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604047" y="360666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629400" y="3233908"/>
            <a:ext cx="228600" cy="916182"/>
            <a:chOff x="6629400" y="3233908"/>
            <a:chExt cx="228600" cy="916182"/>
          </a:xfrm>
        </p:grpSpPr>
        <p:sp>
          <p:nvSpPr>
            <p:cNvPr id="65" name="Oval 64"/>
            <p:cNvSpPr/>
            <p:nvPr/>
          </p:nvSpPr>
          <p:spPr>
            <a:xfrm>
              <a:off x="6629400" y="323390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629400" y="392149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375447" y="4409089"/>
            <a:ext cx="228600" cy="228600"/>
            <a:chOff x="7586630" y="5105400"/>
            <a:chExt cx="228600" cy="228600"/>
          </a:xfrm>
        </p:grpSpPr>
        <p:sp>
          <p:nvSpPr>
            <p:cNvPr id="37" name="Oval 36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35177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72565E-6 L 0.00225 0.0821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0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394 L 0.00174 0.05574 C 0.00174 0.08304 0.04115 0.11542 0.07327 0.11542 L 0.14514 0.11542 " pathEditMode="relative" rAng="16200000" ptsTypes="FfFF">
                                      <p:cBhvr>
                                        <p:cTn id="1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70" y="596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1.56836E-6 L 0.125 1.56836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PM: Defined as the spot of the snap between the - 10YL &amp; +10YL.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</a:t>
            </a:r>
            <a:r>
              <a:rPr lang="en-US" dirty="0"/>
              <a:t>: YELL Ball’s Away </a:t>
            </a:r>
            <a:r>
              <a:rPr lang="en-US" u="sng" dirty="0"/>
              <a:t>Slowly</a:t>
            </a:r>
            <a:r>
              <a:rPr lang="en-US" dirty="0"/>
              <a:t>.  Hit on QB After </a:t>
            </a:r>
            <a:r>
              <a:rPr lang="en-US" b="1" dirty="0"/>
              <a:t>R</a:t>
            </a:r>
            <a:r>
              <a:rPr lang="en-US" dirty="0"/>
              <a:t> yells it  is a Roughing the Passer Foul.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U/HL/LJ/BJ</a:t>
            </a:r>
            <a:r>
              <a:rPr lang="en-US" dirty="0"/>
              <a:t>: Move to a position a MINIMUM of 5 YDS from the Catch.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R/HL/LJ</a:t>
            </a:r>
            <a:r>
              <a:rPr lang="en-US" dirty="0"/>
              <a:t>:  When space permits STOP 5 YDS from pile of players to better see dead ball action.</a:t>
            </a:r>
          </a:p>
          <a:p>
            <a:endParaRPr lang="en-US" dirty="0"/>
          </a:p>
          <a:p>
            <a:r>
              <a:rPr lang="en-US" b="1" dirty="0"/>
              <a:t>Wings</a:t>
            </a:r>
            <a:r>
              <a:rPr lang="en-US" dirty="0"/>
              <a:t>: MUST read play &amp; know R&amp;R1/R&amp;R2/R&amp;R3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 Mechanics (PM) POE</a:t>
            </a:r>
          </a:p>
        </p:txBody>
      </p:sp>
    </p:spTree>
    <p:extLst>
      <p:ext uri="{BB962C8B-B14F-4D97-AF65-F5344CB8AC3E}">
        <p14:creationId xmlns:p14="http://schemas.microsoft.com/office/powerpoint/2010/main" val="408697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en-US" sz="2400" dirty="0"/>
          </a:p>
          <a:p>
            <a:r>
              <a:rPr lang="en-US" sz="2600" b="1" dirty="0"/>
              <a:t>U</a:t>
            </a:r>
            <a:r>
              <a:rPr lang="en-US" sz="2600" dirty="0"/>
              <a:t>:  Move to NZ Only when Passer threatens it.</a:t>
            </a:r>
          </a:p>
          <a:p>
            <a:pPr marL="109728" indent="0">
              <a:buNone/>
            </a:pPr>
            <a:endParaRPr lang="en-US" sz="2600" b="1" dirty="0"/>
          </a:p>
          <a:p>
            <a:r>
              <a:rPr lang="en-US" sz="2600" dirty="0"/>
              <a:t>SL/EL Catch?:  Watch Feet FIRST, then Catch.</a:t>
            </a:r>
          </a:p>
          <a:p>
            <a:pPr marL="109728" indent="0">
              <a:buNone/>
            </a:pPr>
            <a:endParaRPr lang="en-US" sz="2600" dirty="0"/>
          </a:p>
          <a:p>
            <a:r>
              <a:rPr lang="en-US" sz="2600" b="1" dirty="0"/>
              <a:t>R</a:t>
            </a:r>
            <a:r>
              <a:rPr lang="en-US" sz="2600" dirty="0"/>
              <a:t>:  </a:t>
            </a:r>
            <a:r>
              <a:rPr lang="en-US" sz="2600" u="sng" dirty="0"/>
              <a:t>ONLY</a:t>
            </a:r>
            <a:r>
              <a:rPr lang="en-US" sz="2600" dirty="0"/>
              <a:t> he throws a flag for Intentional Grounding.  Others will communicate to him.</a:t>
            </a:r>
          </a:p>
          <a:p>
            <a:endParaRPr lang="en-US" sz="2600" dirty="0"/>
          </a:p>
          <a:p>
            <a:r>
              <a:rPr lang="en-US" sz="2600" dirty="0"/>
              <a:t>KNOW keys:  Check QB’s eyes – Where looking?</a:t>
            </a:r>
          </a:p>
          <a:p>
            <a:endParaRPr lang="en-US" sz="2600" dirty="0"/>
          </a:p>
          <a:p>
            <a:r>
              <a:rPr lang="en-US" sz="2600" dirty="0"/>
              <a:t>Moment of Judgment: Use “Stop-N-Watch.</a:t>
            </a:r>
          </a:p>
          <a:p>
            <a:pPr marL="109728" indent="0">
              <a:buNone/>
            </a:pPr>
            <a:endParaRPr lang="en-US" sz="2600" dirty="0"/>
          </a:p>
          <a:p>
            <a:r>
              <a:rPr lang="en-US" sz="2600" dirty="0"/>
              <a:t>Keys: Watch Team A tackle &amp; guard stand up = pass play.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Pass Mechanics (PM) POE</a:t>
            </a:r>
          </a:p>
        </p:txBody>
      </p:sp>
    </p:spTree>
    <p:extLst>
      <p:ext uri="{BB962C8B-B14F-4D97-AF65-F5344CB8AC3E}">
        <p14:creationId xmlns:p14="http://schemas.microsoft.com/office/powerpoint/2010/main" val="15156676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PM:  IP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80735" y="65350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152900" y="484036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309485" y="4829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438400" y="46442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01586" y="5452549"/>
            <a:ext cx="228600" cy="2514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49189" y="46848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25189" y="469217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32214" y="46817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47408" y="46848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04130" y="467670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01586" y="46638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2438400" y="42938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46514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18527" y="32952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66842" y="399725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18430" y="40094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152900" y="42604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309485" y="399725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47408" y="435493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32695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30186" y="437001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717810" y="41461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962400" y="685800"/>
            <a:ext cx="0" cy="76200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105801" y="685800"/>
            <a:ext cx="0" cy="76200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198986" y="6391734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896480" y="4370019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651829" y="4380040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977693" y="3302516"/>
            <a:ext cx="609600" cy="609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715886" y="4996936"/>
            <a:ext cx="2641" cy="16995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601586" y="488263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8" idx="6"/>
          </p:cNvCxnSpPr>
          <p:nvPr/>
        </p:nvCxnSpPr>
        <p:spPr>
          <a:xfrm>
            <a:off x="4808586" y="6696534"/>
            <a:ext cx="881430" cy="0"/>
          </a:xfrm>
          <a:prstGeom prst="line">
            <a:avLst/>
          </a:prstGeom>
          <a:ln w="3810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721168" y="3605749"/>
            <a:ext cx="2641" cy="10954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626714">
            <a:off x="5624645" y="4612101"/>
            <a:ext cx="173020" cy="167614"/>
          </a:xfrm>
          <a:prstGeom prst="rect">
            <a:avLst/>
          </a:prstGeom>
          <a:noFill/>
        </p:spPr>
      </p:pic>
      <p:cxnSp>
        <p:nvCxnSpPr>
          <p:cNvPr id="70" name="Straight Connector 69"/>
          <p:cNvCxnSpPr/>
          <p:nvPr/>
        </p:nvCxnSpPr>
        <p:spPr>
          <a:xfrm flipV="1">
            <a:off x="4714468" y="3599848"/>
            <a:ext cx="1949021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56517" y="3418132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3" name="Straight Connector 72"/>
          <p:cNvCxnSpPr/>
          <p:nvPr/>
        </p:nvCxnSpPr>
        <p:spPr>
          <a:xfrm flipV="1">
            <a:off x="7086600" y="4701153"/>
            <a:ext cx="1525910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38325" y="4679550"/>
            <a:ext cx="1525910" cy="5902"/>
          </a:xfrm>
          <a:prstGeom prst="line">
            <a:avLst/>
          </a:prstGeom>
          <a:ln w="3810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0600" y="4513217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745949" y="4522419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530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39" grpId="0" animBg="1"/>
      <p:bldP spid="39" grpId="1" animBg="1"/>
      <p:bldP spid="40" grpId="0" animBg="1"/>
      <p:bldP spid="40" grpId="1" animBg="1"/>
      <p:bldP spid="45" grpId="0" animBg="1"/>
      <p:bldP spid="45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PM – Wings - Coverage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8254" t="-57" r="29543" b="-664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475514" y="6029952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50200" y="427417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450200" y="4646858"/>
            <a:ext cx="228600" cy="25146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45469" y="493704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873803" y="4002916"/>
            <a:ext cx="1450819" cy="311373"/>
            <a:chOff x="5025189" y="4609398"/>
            <a:chExt cx="1450819" cy="311373"/>
          </a:xfrm>
        </p:grpSpPr>
        <p:sp>
          <p:nvSpPr>
            <p:cNvPr id="53" name="Oval 52"/>
            <p:cNvSpPr/>
            <p:nvPr/>
          </p:nvSpPr>
          <p:spPr>
            <a:xfrm>
              <a:off x="5025189" y="4692171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332214" y="4681762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6247408" y="468484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5904130" y="467670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5601586" y="4663879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5624645" y="4612101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42085" y="288525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1" name="Straight Connector 70"/>
          <p:cNvCxnSpPr>
            <a:stCxn id="48" idx="6"/>
          </p:cNvCxnSpPr>
          <p:nvPr/>
        </p:nvCxnSpPr>
        <p:spPr>
          <a:xfrm flipV="1">
            <a:off x="7315200" y="4094682"/>
            <a:ext cx="1295400" cy="101599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7086600" y="408198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>
            <a:endCxn id="49" idx="2"/>
          </p:cNvCxnSpPr>
          <p:nvPr/>
        </p:nvCxnSpPr>
        <p:spPr>
          <a:xfrm>
            <a:off x="820280" y="4123212"/>
            <a:ext cx="1340190" cy="8577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2160470" y="409468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954668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24"/>
          <p:cNvCxnSpPr>
            <a:stCxn id="52" idx="2"/>
          </p:cNvCxnSpPr>
          <p:nvPr/>
        </p:nvCxnSpPr>
        <p:spPr>
          <a:xfrm flipV="1">
            <a:off x="6096000" y="4161628"/>
            <a:ext cx="2514600" cy="33943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096000" y="438675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05800" y="392613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205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PM (R&amp;R1):  Pass In Flat – “Stay Home”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454908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76848" y="6570603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4510047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477000" y="4690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9223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2470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1327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0200" y="49192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46755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4678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46704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46576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7626714">
            <a:off x="3204060" y="4605852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17474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3991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385072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477000" y="40043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4422658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43486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96852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5410200" y="4919262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120615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ne Callout 1 8"/>
          <p:cNvSpPr/>
          <p:nvPr/>
        </p:nvSpPr>
        <p:spPr>
          <a:xfrm>
            <a:off x="4798209" y="3174748"/>
            <a:ext cx="1526391" cy="481929"/>
          </a:xfrm>
          <a:prstGeom prst="borderCallout1">
            <a:avLst>
              <a:gd name="adj1" fmla="val 18750"/>
              <a:gd name="adj2" fmla="val -8333"/>
              <a:gd name="adj3" fmla="val 83700"/>
              <a:gd name="adj4" fmla="val -61665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Turn to see Catch/No Catch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346906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6834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1.50821E-6 L 8.05556E-6 -0.07287 L -0.01996 -0.03771 " pathEditMode="relative" ptsTypes="AAA"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30696E-6 L -8.33333E-7 -0.14458 L -0.04531 -0.14458 " pathEditMode="relative" ptsTypes="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0.09392 L 0.24167 0.0495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222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07495E-6 L -0.04948 -0.15013 " pathEditMode="relative" ptsTypes="AA">
                                      <p:cBhvr>
                                        <p:cTn id="2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44444E-6 7.19408E-7 L 0.07848 -0.00509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-25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4.45755E-6 L -0.00069 -0.09901 " pathEditMode="relative" rAng="0" ptsTypes="AA">
                                      <p:cBhvr>
                                        <p:cTn id="33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495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2.5214E-6 L 0.00208 -0.10432 " pathEditMode="relative" rAng="0" ptsTypes="AA">
                                      <p:cBhvr>
                                        <p:cTn id="35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5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9901 L 0.04931 -0.09901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10432 L -0.08125 -0.10432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2" grpId="0" animBg="1"/>
      <p:bldP spid="58" grpId="0" animBg="1"/>
      <p:bldP spid="9" grpId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GLM (R&amp;R2):  +5YL to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820059" y="232372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4411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071521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82000" y="34290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403389" y="38661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516240" y="38825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5253" y="36657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211720" y="44197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211720" y="383842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324600" y="362110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35323" y="364795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42348" y="36375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57542" y="364062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514264" y="363248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211720" y="361966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3246263" y="3564148"/>
            <a:ext cx="173020" cy="167614"/>
          </a:xfrm>
          <a:prstGeom prst="rect">
            <a:avLst/>
          </a:prstGeom>
          <a:noFill/>
        </p:spPr>
      </p:pic>
      <p:sp>
        <p:nvSpPr>
          <p:cNvPr id="21" name="Oval 20"/>
          <p:cNvSpPr/>
          <p:nvPr/>
        </p:nvSpPr>
        <p:spPr>
          <a:xfrm>
            <a:off x="632460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516240" y="32004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337504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362200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676400" y="3096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3360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90800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850724" y="33248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397740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980857" y="33147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3223204" y="4419763"/>
            <a:ext cx="228600" cy="228600"/>
            <a:chOff x="7586630" y="5105400"/>
            <a:chExt cx="228600" cy="228600"/>
          </a:xfrm>
        </p:grpSpPr>
        <p:sp>
          <p:nvSpPr>
            <p:cNvPr id="34" name="Oval 33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23" name="Oval 22"/>
          <p:cNvSpPr/>
          <p:nvPr/>
        </p:nvSpPr>
        <p:spPr>
          <a:xfrm>
            <a:off x="4387923" y="29718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0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8584E-6 L -3.33333E-6 -0.1006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043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3109E-6 L -3.33333E-6 -0.10201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3978 L 0.00225 0.1235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1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555 L 0.10678 -0.00555 C 0.15382 -0.00555 0.21181 -0.05019 0.21181 -0.08605 L 0.21181 -0.1665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03" y="-805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2.28314E-6 L 0.08264 0.0388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19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062 L -3.33333E-6 -0.0467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8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0201 L -3.33333E-6 -0.04857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4672 L -0.18958 -0.04672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4857 L 0.10209 -0.0485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PM (R&amp;R2):  Short Pass – 5YD Drop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46761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477000" y="4689240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9200" y="5107539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6852" y="46434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447800" y="4077235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120615" y="464347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3" y="3048000"/>
            <a:ext cx="445770" cy="557212"/>
          </a:xfrm>
          <a:prstGeom prst="rect">
            <a:avLst/>
          </a:prstGeom>
        </p:spPr>
      </p:pic>
      <p:sp>
        <p:nvSpPr>
          <p:cNvPr id="41" name="Line Callout 1 40"/>
          <p:cNvSpPr/>
          <p:nvPr/>
        </p:nvSpPr>
        <p:spPr>
          <a:xfrm>
            <a:off x="1289161" y="5829962"/>
            <a:ext cx="1526391" cy="681567"/>
          </a:xfrm>
          <a:prstGeom prst="borderCallout1">
            <a:avLst>
              <a:gd name="adj1" fmla="val 52862"/>
              <a:gd name="adj2" fmla="val -1327"/>
              <a:gd name="adj3" fmla="val -181654"/>
              <a:gd name="adj4" fmla="val -57374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Stay 5 yds. from catch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516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8.33333E-7 -4.51538E-6 L -0.00104 -0.24821 L 0.21893 -0.24821 " pathEditMode="relative" ptsTypes="AAA">
                                      <p:cBhvr>
                                        <p:cTn id="8" dur="2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1007 -0.18875 L -0.05035 -0.18875 C -0.02778 -0.18875 -0.00035 -0.13624 -0.00035 -0.09414 L -0.00035 -0.00069 " pathEditMode="relative" rAng="10800000" ptsTypes="FfFF">
                                      <p:cBhvr>
                                        <p:cTn id="10" dur="2100" spd="-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941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3.58316E-6 L 4.72222E-6 -0.20194 L -0.03681 -0.1529 " pathEditMode="relative" ptsTypes="AAA">
                                      <p:cBhvr>
                                        <p:cTn id="12" dur="2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.55556E-7 -3.77516E-6 L 5.55556E-7 -0.14596 L -0.07309 -0.20217 " pathEditMode="relative" ptsTypes="AAA">
                                      <p:cBhvr>
                                        <p:cTn id="14" dur="2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1.11111E-6 -4.82535E-6 L -0.00069 -0.12098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0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3.33333E-6 -1.8043E-6 L 3.33333E-6 -0.115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9392 L -0.19305 -0.17233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-13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2.9771E-6 L -0.00417 -0.12214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07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93245E-6 L -0.21268 -0.07935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-397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069 -0.12098 L -0.00069 -0.29863 " pathEditMode="relative" rAng="0" ptsTypes="AA">
                                      <p:cBhvr>
                                        <p:cTn id="41" dur="12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88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3.33333E-6 -0.11527 L 3.33333E-6 -0.29305 " pathEditMode="relative" rAng="0" ptsTypes="AA">
                                      <p:cBhvr>
                                        <p:cTn id="43" dur="12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29305 L -0.10625 -0.29305 " pathEditMode="relative" rAng="0" ptsTypes="AA">
                                      <p:cBhvr>
                                        <p:cTn id="46" dur="14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3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092 L 0.04688 0.0020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60" grpId="0" animBg="1"/>
      <p:bldP spid="41" grpId="0" animBg="1"/>
      <p:bldP spid="41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 (R&amp;R3):  Long Pass – Turn &amp; Burn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grpSp>
        <p:nvGrpSpPr>
          <p:cNvPr id="79" name="Group 78"/>
          <p:cNvGrpSpPr/>
          <p:nvPr/>
        </p:nvGrpSpPr>
        <p:grpSpPr>
          <a:xfrm rot="16200000">
            <a:off x="5791200" y="1477433"/>
            <a:ext cx="228600" cy="228600"/>
            <a:chOff x="7586630" y="5105400"/>
            <a:chExt cx="228600" cy="228600"/>
          </a:xfrm>
        </p:grpSpPr>
        <p:sp>
          <p:nvSpPr>
            <p:cNvPr id="80" name="Oval 79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1" name="Picture 28" descr="MCj0198820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23152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A7A56"/>
              </a:clrFrom>
              <a:clrTo>
                <a:srgbClr val="BA7A5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07" y="908094"/>
            <a:ext cx="748860" cy="499567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07" y="6238321"/>
            <a:ext cx="748860" cy="499567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189" y="3567370"/>
            <a:ext cx="748860" cy="499567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89" y="4184131"/>
            <a:ext cx="748860" cy="49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44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75 0.00694 L 0.25833 -0.31528 " pathEditMode="relative" rAng="0" ptsTypes="AA">
                                      <p:cBhvr>
                                        <p:cTn id="17" dur="3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-1611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21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0.00995 L 0.07431 -0.0754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-328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3.33333E-6 L 0.03333 3.33333E-6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4.44444E-6 L 0.03334 4.44444E-6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677 0.00324 L 0.09479 -0.1046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69" y="-5394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3333 -4.81481E-6 L 0.03316 -0.1571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3" grpId="1" animBg="1"/>
      <p:bldP spid="7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PM:  Ineligible Illegally Downfield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840" y="6322067"/>
            <a:ext cx="411628" cy="39652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80" y="3607171"/>
            <a:ext cx="411628" cy="3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44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08715 0.0044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8" y="20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7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1.38889E-6 -3.7037E-7 L 0.04462 -0.00231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2" y="-11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-3.33333E-6 L 0.07778 0.0009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89" y="4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07987 C 3.33333E-6 0.11575 0.00729 0.15926 0.01336 0.15926 L 0.02673 0.15926 " pathEditMode="relative" rAng="16200000" ptsTypes="AAAA">
                                      <p:cBhvr>
                                        <p:cTn id="2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796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658 0.1625 -0.05834 0.1625 L -0.04167 0.1625 " pathEditMode="relative" rAng="16200000" ptsTypes="AAAA">
                                      <p:cBhvr>
                                        <p:cTn id="2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777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653 0.1625 L 0.25 0.4291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26" y="1333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3700"/>
                                  </p:stCondLst>
                                  <p:childTnLst>
                                    <p:animMotion origin="layout" path="M 0.00746 0.00486 L 0.02326 -0.0569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-310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Motion origin="layout" path="M 0.04115 0.00255 L 0.01701 0.0430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3" grpId="0" animBg="1"/>
      <p:bldP spid="73" grpId="0" animBg="1"/>
      <p:bldP spid="74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PM (R&amp;R2):  Cross Field Mechanics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11249" y="40882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6800" y="4970071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Oval 47"/>
          <p:cNvSpPr/>
          <p:nvPr/>
        </p:nvSpPr>
        <p:spPr>
          <a:xfrm>
            <a:off x="2896372" y="585174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2183756" y="48049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136900" y="44148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219200" y="4088229"/>
            <a:ext cx="228600" cy="228600"/>
            <a:chOff x="7586630" y="5105400"/>
            <a:chExt cx="228600" cy="228600"/>
          </a:xfrm>
        </p:grpSpPr>
        <p:sp>
          <p:nvSpPr>
            <p:cNvPr id="38" name="Oval 37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28" descr="MCj01988200000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58" name="Oval 57"/>
          <p:cNvSpPr/>
          <p:nvPr/>
        </p:nvSpPr>
        <p:spPr>
          <a:xfrm>
            <a:off x="4479491" y="49700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63" y="3828356"/>
            <a:ext cx="445770" cy="55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55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81481E-6 L -2.22222E-6 0.0942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88889E-6 3.33333E-6 L -8.88889E-6 -0.19399 L -0.11841 -0.19514 " pathEditMode="relative" ptsTypes="AAA">
                                      <p:cBhvr>
                                        <p:cTn id="8" dur="22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Motion origin="layout" path="M -2.22222E-6 0.09422 L -0.20972 -0.17245 " pathEditMode="relative" rAng="0" ptsTypes="AA">
                                      <p:cBhvr>
                                        <p:cTn id="10" dur="11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86" y="-1333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1.66667E-6 2.96296E-6 L -1.66667E-6 -0.09121 L -0.15642 0.06065 " pathEditMode="relative" ptsTypes="AAA">
                                      <p:cBhvr>
                                        <p:cTn id="12" dur="44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0191 -0.0081 L -0.06892 0.06806 " pathEditMode="relative" rAng="0" ptsTypes="AA">
                                      <p:cBhvr>
                                        <p:cTn id="20" dur="17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42" y="379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33333E-6 -4.44444E-6 L 3.33333E-6 -0.18194 " pathEditMode="relative" rAng="0" ptsTypes="AA">
                                      <p:cBhvr>
                                        <p:cTn id="22" dur="2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9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-1.48148E-6 L -1.11111E-6 -0.1099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animMotion origin="layout" path="M -1.11111E-6 -0.11018 L -0.00069 -0.0321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18194 L -0.21459 -0.18194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-0.03217 L -1.11111E-6 -0.1879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1 0.00092 L 0.04688 0.0020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61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PM:  R – Preventive Officiating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454908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4510047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477000" y="4690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9223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2470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1327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0200" y="49192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46755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4678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46704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46576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3204060" y="4605852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17474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3991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385072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477000" y="40043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4422658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43486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96852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120615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346906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Oval Callout 1"/>
          <p:cNvSpPr/>
          <p:nvPr/>
        </p:nvSpPr>
        <p:spPr>
          <a:xfrm>
            <a:off x="4478291" y="5395180"/>
            <a:ext cx="1656206" cy="1001387"/>
          </a:xfrm>
          <a:prstGeom prst="wedgeEllipseCallout">
            <a:avLst>
              <a:gd name="adj1" fmla="val -35147"/>
              <a:gd name="adj2" fmla="val 74336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Ball’s Away!</a:t>
            </a:r>
          </a:p>
        </p:txBody>
      </p:sp>
      <p:sp>
        <p:nvSpPr>
          <p:cNvPr id="40" name="Line Callout 1 39"/>
          <p:cNvSpPr/>
          <p:nvPr/>
        </p:nvSpPr>
        <p:spPr>
          <a:xfrm>
            <a:off x="2666644" y="5715000"/>
            <a:ext cx="1526391" cy="681567"/>
          </a:xfrm>
          <a:prstGeom prst="borderCallout1">
            <a:avLst>
              <a:gd name="adj1" fmla="val 22264"/>
              <a:gd name="adj2" fmla="val 104822"/>
              <a:gd name="adj3" fmla="val 159634"/>
              <a:gd name="adj4" fmla="val 129701"/>
            </a:avLst>
          </a:prstGeom>
          <a:solidFill>
            <a:srgbClr val="FF0000"/>
          </a:solidFill>
          <a:ln w="508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Stay with QB</a:t>
            </a:r>
          </a:p>
          <a:p>
            <a:pPr algn="ctr"/>
            <a:r>
              <a:rPr lang="en-US" sz="1100" dirty="0"/>
              <a:t>Don’t be a Head </a:t>
            </a:r>
            <a:r>
              <a:rPr lang="en-US" sz="1100" dirty="0" err="1"/>
              <a:t>Wagger</a:t>
            </a:r>
            <a:r>
              <a:rPr lang="en-US" sz="1100" dirty="0"/>
              <a:t>!</a:t>
            </a:r>
          </a:p>
        </p:txBody>
      </p:sp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76848" y="6570603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743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0.09392 L 0.24167 0.0495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222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0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PM:  R/HL/LJ – Backward Pass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8609" y="-396015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47B5E"/>
              </a:clrFrom>
              <a:clrTo>
                <a:srgbClr val="B47B5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4549081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4510047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477000" y="46906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319223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4473" y="48990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194473" y="54864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10200" y="514786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468592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46755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467859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467045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46576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3204060" y="4605852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17474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39912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385072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477000" y="400435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00200" y="4422658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43486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436377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5396852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120615" y="395859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3469060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376848" y="6570603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" y="4363770"/>
            <a:ext cx="594400" cy="58899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7467144" y="4365022"/>
            <a:ext cx="574672" cy="58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4319265" y="6277995"/>
            <a:ext cx="574672" cy="58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Oval Callout 37"/>
          <p:cNvSpPr/>
          <p:nvPr/>
        </p:nvSpPr>
        <p:spPr>
          <a:xfrm>
            <a:off x="457200" y="377416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  <p:sp>
        <p:nvSpPr>
          <p:cNvPr id="39" name="Oval Callout 38"/>
          <p:cNvSpPr/>
          <p:nvPr/>
        </p:nvSpPr>
        <p:spPr>
          <a:xfrm>
            <a:off x="7602491" y="377416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  <p:sp>
        <p:nvSpPr>
          <p:cNvPr id="41" name="Oval Callout 40"/>
          <p:cNvSpPr/>
          <p:nvPr/>
        </p:nvSpPr>
        <p:spPr>
          <a:xfrm>
            <a:off x="4471503" y="5715000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Back!</a:t>
            </a:r>
          </a:p>
        </p:txBody>
      </p:sp>
    </p:spTree>
    <p:extLst>
      <p:ext uri="{BB962C8B-B14F-4D97-AF65-F5344CB8AC3E}">
        <p14:creationId xmlns:p14="http://schemas.microsoft.com/office/powerpoint/2010/main" val="379411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3.33333E-6 0.03842 " pathEditMode="relative" rAng="0" ptsTypes="AA">
                                      <p:cBhvr>
                                        <p:cTn id="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2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33333E-6 0.03842 L 0.24861 0.0828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31" y="22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1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PM:  R &amp; U – Passer Beyond LOS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455" y="4718828"/>
            <a:ext cx="411628" cy="39652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732" y="4520567"/>
            <a:ext cx="411628" cy="39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6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3.33333E-6 4.44444E-6 L -0.075 0.00578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27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7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21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0.0037 L -0.00174 0.08356 C -0.00174 0.11944 0.03003 0.16296 0.05573 0.16296 L 0.11319 0.16296 " pathEditMode="relative" rAng="16200000" ptsTypes="FfFF">
                                      <p:cBhvr>
                                        <p:cTn id="2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47" y="796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4497 0.1625 -0.02084 0.1625 L 0.03333 0.1625 " pathEditMode="relative" rAng="16200000" ptsTypes="FfFF">
                                      <p:cBhvr>
                                        <p:cTn id="2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777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3976 0.16643 L 0.48976 0.1775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22222E-6 L 0.20642 0.0261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12" y="129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579 L -0.05833 0.116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3" grpId="0" animBg="1"/>
      <p:bldP spid="7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PM:  U – Trapped Pass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7798" t="-720" b="-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6463" y="523396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543800" y="5194928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2319223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98982" y="59318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483545" y="58175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4604" y="537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11629" y="536039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6823" y="53634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3545" y="535533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81001" y="534251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3204060" y="5290733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025929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133704" y="467616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060705" y="453560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477000" y="4689240"/>
            <a:ext cx="228600" cy="914903"/>
            <a:chOff x="6477000" y="4689240"/>
            <a:chExt cx="228600" cy="914903"/>
          </a:xfrm>
        </p:grpSpPr>
        <p:sp>
          <p:nvSpPr>
            <p:cNvPr id="47" name="Oval 46"/>
            <p:cNvSpPr/>
            <p:nvPr/>
          </p:nvSpPr>
          <p:spPr>
            <a:xfrm>
              <a:off x="6477000" y="53755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477000" y="4689240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9200" y="5107539"/>
            <a:ext cx="228600" cy="688022"/>
            <a:chOff x="1219200" y="4422658"/>
            <a:chExt cx="228600" cy="688022"/>
          </a:xfrm>
        </p:grpSpPr>
        <p:sp>
          <p:nvSpPr>
            <p:cNvPr id="48" name="Oval 47"/>
            <p:cNvSpPr/>
            <p:nvPr/>
          </p:nvSpPr>
          <p:spPr>
            <a:xfrm>
              <a:off x="1219200" y="488208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4422658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Oval 65"/>
          <p:cNvSpPr/>
          <p:nvPr/>
        </p:nvSpPr>
        <p:spPr>
          <a:xfrm>
            <a:off x="3826823" y="503356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12110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9601" y="504865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6852" y="4643476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>
            <a:off x="4120615" y="464347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429840" y="385962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541745" y="4153941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809" y="4029383"/>
            <a:ext cx="944028" cy="53162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" y="4226156"/>
            <a:ext cx="944028" cy="53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92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76729E-6 L -2.22222E-6 0.09392 " pathEditMode="relative" rAng="0" ptsTypes="AA">
                                      <p:cBhvr>
                                        <p:cTn id="6" dur="8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8.33333E-7 -4.51538E-6 L -0.00104 -0.24821 L 0.21893 -0.24821 " pathEditMode="relative" ptsTypes="AAA">
                                      <p:cBhvr>
                                        <p:cTn id="8" dur="1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1007 -0.18875 L -0.05035 -0.18875 C -0.02778 -0.18875 -0.00035 -0.13624 -0.00035 -0.09414 L -0.00035 -0.00069 " pathEditMode="relative" rAng="10800000" ptsTypes="FfFF">
                                      <p:cBhvr>
                                        <p:cTn id="10" dur="1400" spd="-100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941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4.72222E-6 3.58316E-6 L 4.72222E-6 -0.20194 L -0.03681 -0.1529 " pathEditMode="relative" ptsTypes="AAA">
                                      <p:cBhvr>
                                        <p:cTn id="12" dur="16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.55556E-7 -3.77516E-6 L 5.55556E-7 -0.14596 L -0.07309 -0.20217 " pathEditMode="relative" ptsTypes="AAA">
                                      <p:cBhvr>
                                        <p:cTn id="14" dur="16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1.11111E-6 -4.82535E-6 L -0.00069 -0.12098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06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3.33333E-6 -1.8043E-6 L 3.33333E-6 -0.115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76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2.22222E-6 0.09392 L -0.19305 -0.1723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53" y="-133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05556E-6 3.93245E-6 L -0.21268 -0.07935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42" y="-397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77778E-6 2.59259E-6 L -0.15173 -0.003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87" y="-20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60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PM:  Intentional Grounding</a:t>
            </a:r>
            <a:endParaRPr lang="en-US" sz="3600" dirty="0"/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2407" t="-720"/>
          <a:stretch>
            <a:fillRect/>
          </a:stretch>
        </p:blipFill>
        <p:spPr>
          <a:xfrm>
            <a:off x="685800" y="1032320"/>
            <a:ext cx="7924800" cy="5755372"/>
          </a:xfrm>
        </p:spPr>
      </p:pic>
      <p:pic>
        <p:nvPicPr>
          <p:cNvPr id="5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419608" y="640080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Oval 57"/>
          <p:cNvSpPr/>
          <p:nvPr/>
        </p:nvSpPr>
        <p:spPr>
          <a:xfrm rot="5400000">
            <a:off x="2796530" y="359481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2910830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5400000">
            <a:off x="3357621" y="300043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5400000">
            <a:off x="3368030" y="3307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5400000">
            <a:off x="3364952" y="422265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5400000">
            <a:off x="3373087" y="387937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5400000">
            <a:off x="3385913" y="357683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5400000">
            <a:off x="3742048" y="341824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5400000">
            <a:off x="4776123" y="331431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080357" y="2377135"/>
            <a:ext cx="1200500" cy="381000"/>
            <a:chOff x="3080357" y="2377135"/>
            <a:chExt cx="1200500" cy="381000"/>
          </a:xfrm>
        </p:grpSpPr>
        <p:sp>
          <p:nvSpPr>
            <p:cNvPr id="57" name="Oval 56"/>
            <p:cNvSpPr/>
            <p:nvPr/>
          </p:nvSpPr>
          <p:spPr>
            <a:xfrm rot="5400000">
              <a:off x="3080357" y="2377135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 rot="5400000">
              <a:off x="4052257" y="2529535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Oval 69"/>
          <p:cNvSpPr/>
          <p:nvPr/>
        </p:nvSpPr>
        <p:spPr>
          <a:xfrm rot="5400000">
            <a:off x="4192821" y="32479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3282801" y="170603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3895644" y="182033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3743054" y="423797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3726668" y="301931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3742048" y="38054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080357" y="4941783"/>
            <a:ext cx="1086200" cy="878431"/>
            <a:chOff x="3080357" y="4941783"/>
            <a:chExt cx="1086200" cy="878431"/>
          </a:xfrm>
        </p:grpSpPr>
        <p:sp>
          <p:nvSpPr>
            <p:cNvPr id="56" name="Oval 55"/>
            <p:cNvSpPr/>
            <p:nvPr/>
          </p:nvSpPr>
          <p:spPr>
            <a:xfrm rot="5400000">
              <a:off x="3348628" y="556408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 rot="5400000">
              <a:off x="3080357" y="49530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 rot="5400000">
              <a:off x="3937957" y="5591614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 rot="5400000">
              <a:off x="3856348" y="4941783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Oval 81"/>
          <p:cNvSpPr/>
          <p:nvPr/>
        </p:nvSpPr>
        <p:spPr>
          <a:xfrm rot="5400000">
            <a:off x="4569647" y="403403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1359" y="1002723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573286" flipV="1">
            <a:off x="3495974" y="3602594"/>
            <a:ext cx="173020" cy="167614"/>
          </a:xfrm>
          <a:prstGeom prst="rect">
            <a:avLst/>
          </a:prstGeom>
          <a:noFill/>
        </p:spPr>
      </p:pic>
      <p:pic>
        <p:nvPicPr>
          <p:cNvPr id="5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64639" y="4477668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07568" y="36587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403" y="4800600"/>
            <a:ext cx="411628" cy="396522"/>
          </a:xfrm>
          <a:prstGeom prst="rect">
            <a:avLst/>
          </a:prstGeom>
        </p:spPr>
      </p:pic>
      <p:sp>
        <p:nvSpPr>
          <p:cNvPr id="36" name="Oval Callout 35"/>
          <p:cNvSpPr/>
          <p:nvPr/>
        </p:nvSpPr>
        <p:spPr>
          <a:xfrm>
            <a:off x="2955913" y="5326231"/>
            <a:ext cx="1541509" cy="662849"/>
          </a:xfrm>
          <a:prstGeom prst="wedgeEllipseCallout">
            <a:avLst>
              <a:gd name="adj1" fmla="val -41793"/>
              <a:gd name="adj2" fmla="val 50662"/>
            </a:avLst>
          </a:prstGeom>
          <a:solidFill>
            <a:srgbClr val="FF0000"/>
          </a:solidFill>
          <a:ln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There was no receiver in the area</a:t>
            </a:r>
          </a:p>
        </p:txBody>
      </p:sp>
    </p:spTree>
    <p:extLst>
      <p:ext uri="{BB962C8B-B14F-4D97-AF65-F5344CB8AC3E}">
        <p14:creationId xmlns:p14="http://schemas.microsoft.com/office/powerpoint/2010/main" val="291431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075 0.00694 " pathEditMode="relative" rAng="0" ptsTypes="AA">
                                      <p:cBhvr>
                                        <p:cTn id="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08802 -0.03079 L 0.27778 -0.04329 " pathEditMode="relative" rAng="0" ptsTypes="AAA">
                                      <p:cBhvr>
                                        <p:cTn id="9" dur="37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-2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07407E-6 L 0.21146 -0.03774 " pathEditMode="relative" rAng="0" ptsTypes="AA">
                                      <p:cBhvr>
                                        <p:cTn id="11" dur="37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1898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0.32049 -0.05116 " pathEditMode="relative" rAng="0" ptsTypes="AA">
                                      <p:cBhvr>
                                        <p:cTn id="13" dur="3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4" y="-256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32257 0.09236 " pathEditMode="relative" rAng="0" ptsTypes="AA">
                                      <p:cBhvr>
                                        <p:cTn id="15" dur="3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28" y="460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3.33333E-6 L 0.20833 3.33333E-6 " pathEditMode="relative" rAng="0" ptsTypes="AA">
                                      <p:cBhvr>
                                        <p:cTn id="17" dur="3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6 -3.7037E-7 L 0.21128 -0.00231 " pathEditMode="relative" rAng="0" ptsTypes="AA">
                                      <p:cBhvr>
                                        <p:cTn id="19" dur="31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56" y="-11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11111E-6 -4.44444E-6 L -0.05833 0.1944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7" y="9722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E-6 -2.22222E-6 L -0.03785 0.0504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2" y="2523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0.07987 C 3.33333E-6 0.11575 0.00729 0.15926 0.01336 0.15926 L 0.02673 0.15926 " pathEditMode="relative" rAng="16200000" ptsTypes="AAAA">
                                      <p:cBhvr>
                                        <p:cTn id="2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" y="796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 0.00694 L -0.075 0.08472 C -0.075 0.11991 -0.0658 0.1625 -0.05834 0.1625 L -0.04167 0.1625 " pathEditMode="relative" rAng="16200000" ptsTypes="AAAA">
                                      <p:cBhvr>
                                        <p:cTn id="2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777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467 0.16273 L 0.14166 0.4365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10" y="1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0.06476 0.0569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" y="284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28 -0.00231 L -0.06615 -0.0745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72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"/>
                            </p:stCondLst>
                            <p:childTnLst>
                              <p:par>
                                <p:cTn id="4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44 L 0.05695 -0.00232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4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3" grpId="0" animBg="1"/>
      <p:bldP spid="74" grpId="0" animBg="1"/>
      <p:bldP spid="75" grpId="0" animBg="1"/>
      <p:bldP spid="76" grpId="0" animBg="1"/>
      <p:bldP spid="36" grpId="0" animBg="1"/>
      <p:bldP spid="36" grpId="1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Wing</a:t>
            </a:r>
            <a:r>
              <a:rPr lang="en-US" dirty="0"/>
              <a:t>: When runner goes OOB, turn &amp; look OOB.  Watch players return to the field.</a:t>
            </a:r>
          </a:p>
          <a:p>
            <a:endParaRPr lang="en-US" dirty="0"/>
          </a:p>
          <a:p>
            <a:r>
              <a:rPr lang="en-US" b="1" dirty="0"/>
              <a:t>Crew</a:t>
            </a:r>
            <a:r>
              <a:rPr lang="en-US" dirty="0"/>
              <a:t>: Important to keep head level &amp; swivel once ball is dead.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b="1" dirty="0"/>
              <a:t>R/HL/LJ</a:t>
            </a:r>
            <a:r>
              <a:rPr lang="en-US" dirty="0"/>
              <a:t>:  When space permits STOP 5 YDS from the pile of players to better see dead ball action.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Keys: Watch the A tackle &amp; guard – fire out = run play.</a:t>
            </a:r>
          </a:p>
          <a:p>
            <a:endParaRPr lang="en-US" dirty="0"/>
          </a:p>
          <a:p>
            <a:r>
              <a:rPr lang="en-US" b="1" dirty="0"/>
              <a:t>Wing</a:t>
            </a:r>
            <a:r>
              <a:rPr lang="en-US" dirty="0"/>
              <a:t>:  When runner is near SL “open door” to protect yourself.</a:t>
            </a:r>
          </a:p>
          <a:p>
            <a:endParaRPr lang="en-US" dirty="0"/>
          </a:p>
          <a:p>
            <a:r>
              <a:rPr lang="en-US" dirty="0"/>
              <a:t>Point of Attack (POA):  Where the action is &amp; your concentration.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Run Mechanics (RUM) POE</a:t>
            </a:r>
          </a:p>
        </p:txBody>
      </p:sp>
    </p:spTree>
    <p:extLst>
      <p:ext uri="{BB962C8B-B14F-4D97-AF65-F5344CB8AC3E}">
        <p14:creationId xmlns:p14="http://schemas.microsoft.com/office/powerpoint/2010/main" val="265554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GLM (R&amp;R2):  Wings Pinch – Field of Play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78538" y="2507703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27588" y="5521575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84125" y="301647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3255125" y="26411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7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4504E-6 L 0.00018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1111 L -0.10417 0.01111 C -0.15104 0.01111 -0.20833 -0.05394 -0.20833 -0.10509 L -0.20833 -0.2213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69" y="-1162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2.98173E-6 L 0.03993 0.0425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7" y="2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352 L 0.00018 -0.10132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514 L 0.00018 -0.10294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0139 L -0.13316 -0.10139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67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0312 L 0.32518 -0.10289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RUM:  Run to SL:  “Open Door”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42654" t="-649" r="26668" b="-73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702029" y="3187297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B56"/>
              </a:clrFrom>
              <a:clrTo>
                <a:srgbClr val="B97B5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413648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34166" y="62484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934200" y="412436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4370165" y="45515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282029" y="434231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974968" y="457091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78496" y="51051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178496" y="452378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126099" y="43259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2602099" y="433332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2909124" y="432291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824318" y="432599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81040" y="431785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178496" y="4305031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7626714">
            <a:off x="3201555" y="4253253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60668" y="422120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023424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643752" y="363841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595340" y="3650588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2123736" y="38127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598765" y="392890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824318" y="3996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609605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407096" y="401117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165465" y="5105131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4255865" y="3514685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295437" y="2936449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2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20365 -0.08634 L -0.2408 -0.19259 L -0.25469 -0.36898 " pathEditMode="relative" ptsTypes="AAAA">
                                      <p:cBhvr>
                                        <p:cTn id="21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33333E-6 2.59259E-6 L -0.25625 -0.0449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12" y="-224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93889E-18 2.22222E-6 L 6.93889E-18 0.09444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2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4.07407E-6 L -0.14792 -0.15926 " pathEditMode="relative" rAng="0" ptsTypes="AA">
                                      <p:cBhvr>
                                        <p:cTn id="2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96" y="-796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6.93889E-18 0.09444 L 6.93889E-18 -0.2388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0.14792 -0.15926 L -0.14792 -0.23704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8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0.12778 -0.05671 " pathEditMode="relative" rAng="0" ptsTypes="AA">
                                      <p:cBhvr>
                                        <p:cTn id="33" dur="1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89" y="-284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12778 -0.05671 L -0.12569 -0.2317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0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VCM Definition: Winning Team HC informs officials we are “going to take a knee”.  Opponent is out of team time-outs or tells </a:t>
            </a:r>
            <a:r>
              <a:rPr lang="en-US" b="1" dirty="0"/>
              <a:t>Wing</a:t>
            </a:r>
            <a:r>
              <a:rPr lang="en-US" dirty="0"/>
              <a:t> that we will not use them.  Winning Team is ahead by 9 or more points.</a:t>
            </a:r>
          </a:p>
          <a:p>
            <a:r>
              <a:rPr lang="en-US" b="1" dirty="0"/>
              <a:t>Crew</a:t>
            </a:r>
            <a:r>
              <a:rPr lang="en-US" dirty="0"/>
              <a:t>:  If Winning Team HC is winning by 8 points or less, inform teams to Defend Themselves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r>
              <a:rPr lang="en-US" dirty="0"/>
              <a:t>Communication:  Inform losing team HC.</a:t>
            </a:r>
          </a:p>
          <a:p>
            <a:r>
              <a:rPr lang="en-US" b="1" dirty="0"/>
              <a:t>R</a:t>
            </a:r>
            <a:r>
              <a:rPr lang="en-US" dirty="0"/>
              <a:t>:  Inform QB that he MUST take a knee.</a:t>
            </a:r>
          </a:p>
          <a:p>
            <a:r>
              <a:rPr lang="en-US" b="1" dirty="0"/>
              <a:t>Crew</a:t>
            </a:r>
            <a:r>
              <a:rPr lang="en-US" dirty="0"/>
              <a:t>:  All pinch in close. Inform both teams.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Victory Mechanics (VCM) POE</a:t>
            </a:r>
          </a:p>
        </p:txBody>
      </p:sp>
    </p:spTree>
    <p:extLst>
      <p:ext uri="{BB962C8B-B14F-4D97-AF65-F5344CB8AC3E}">
        <p14:creationId xmlns:p14="http://schemas.microsoft.com/office/powerpoint/2010/main" val="184117490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Victory Mechanics (VCM)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50000" t="-240" r="17798" b="-481"/>
          <a:stretch/>
        </p:blipFill>
        <p:spPr>
          <a:xfrm rot="16200000">
            <a:off x="1726310" y="-407294"/>
            <a:ext cx="5755984" cy="8774601"/>
          </a:xfr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9439" y="4346942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943600" y="4342150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Oval 48"/>
          <p:cNvSpPr/>
          <p:nvPr/>
        </p:nvSpPr>
        <p:spPr>
          <a:xfrm>
            <a:off x="3193263" y="445063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055041" y="472753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65555" y="5045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478644" y="4450638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785669" y="44402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700863" y="4443307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357585" y="4435172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055041" y="442234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626714">
            <a:off x="4078100" y="4370568"/>
            <a:ext cx="173020" cy="167614"/>
          </a:xfrm>
          <a:prstGeom prst="rect">
            <a:avLst/>
          </a:prstGeom>
          <a:noFill/>
        </p:spPr>
      </p:pic>
      <p:sp>
        <p:nvSpPr>
          <p:cNvPr id="59" name="Oval 58"/>
          <p:cNvSpPr/>
          <p:nvPr/>
        </p:nvSpPr>
        <p:spPr>
          <a:xfrm>
            <a:off x="3899969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667000" y="392866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419144" y="365477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050310" y="594360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574009" y="38465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671369" y="504588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069006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4700863" y="411339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486150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283641" y="412848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010940" y="3482640"/>
            <a:ext cx="241948" cy="1189267"/>
            <a:chOff x="5396852" y="4643476"/>
            <a:chExt cx="241948" cy="1189267"/>
          </a:xfrm>
        </p:grpSpPr>
        <p:sp>
          <p:nvSpPr>
            <p:cNvPr id="52" name="Oval 51"/>
            <p:cNvSpPr/>
            <p:nvPr/>
          </p:nvSpPr>
          <p:spPr>
            <a:xfrm>
              <a:off x="5410200" y="5604143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396852" y="4643476"/>
              <a:ext cx="228600" cy="228600"/>
            </a:xfrm>
            <a:prstGeom prst="ellipse">
              <a:avLst/>
            </a:prstGeom>
            <a:solidFill>
              <a:srgbClr val="0070C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Oval 57"/>
          <p:cNvSpPr/>
          <p:nvPr/>
        </p:nvSpPr>
        <p:spPr>
          <a:xfrm>
            <a:off x="5108954" y="410580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169341" y="361795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5785" y="3493018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779813" y="54102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4383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GLM(R&amp;R2):  Wings Pinch on GL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78538" y="2507703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8693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6684125" y="301647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3255125" y="2641136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487" y="2296698"/>
            <a:ext cx="479498" cy="71977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47" y="2335430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97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1.14504E-6 L 0.00035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14203E-6 L -0.10556 -2.14203E-6 C -0.15261 -2.14203E-6 -0.21007 -0.07124 -0.21007 -0.12722 L -0.21007 -0.25445 " pathEditMode="relative" rAng="0" ptsTypes="FfFF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03" y="-127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6 -2.98173E-6 L 0.0566 0.0092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" y="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41499E-6 L -0.20017 -2.41499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80985E-6 L 0.21336 -0.0041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60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GLM (R&amp;R2):  Runner at Pylon</a:t>
            </a:r>
          </a:p>
        </p:txBody>
      </p:sp>
      <p:pic>
        <p:nvPicPr>
          <p:cNvPr id="4" name="Content Placeholder 5" descr="NFHS FB Field.bmp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69322" t="-720" b="-1"/>
          <a:stretch/>
        </p:blipFill>
        <p:spPr>
          <a:xfrm rot="16200000">
            <a:off x="1862566" y="-543549"/>
            <a:ext cx="5483471" cy="8774601"/>
          </a:xfrm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78538" y="2507703"/>
            <a:ext cx="473178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9025" y="3510426"/>
            <a:ext cx="421361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191000" y="1143000"/>
            <a:ext cx="473177" cy="37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418694" y="5562600"/>
            <a:ext cx="421361" cy="322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97A57"/>
              </a:clrFrom>
              <a:clrTo>
                <a:srgbClr val="B97A57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398625" y="3498303"/>
            <a:ext cx="421360" cy="3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Oval 46"/>
          <p:cNvSpPr/>
          <p:nvPr/>
        </p:nvSpPr>
        <p:spPr>
          <a:xfrm>
            <a:off x="6813891" y="38971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3255125" y="387515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1845425" y="36408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622222" y="44508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622222" y="3869460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569825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045825" y="3678995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52850" y="3668586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268044" y="3671664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924766" y="3663529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622222" y="3650703"/>
            <a:ext cx="228600" cy="2286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8" descr="MCj01988200000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7626714">
            <a:off x="5645281" y="3598925"/>
            <a:ext cx="173020" cy="167614"/>
          </a:xfrm>
          <a:prstGeom prst="rect">
            <a:avLst/>
          </a:prstGeom>
          <a:noFill/>
        </p:spPr>
      </p:pic>
      <p:sp>
        <p:nvSpPr>
          <p:cNvPr id="58" name="Oval 57"/>
          <p:cNvSpPr/>
          <p:nvPr/>
        </p:nvSpPr>
        <p:spPr>
          <a:xfrm>
            <a:off x="1845425" y="32806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467150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739163" y="228212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087478" y="29840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039066" y="299626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277365" y="2871382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042491" y="3274581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268044" y="3341754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053331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5850822" y="3356843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5609191" y="4450803"/>
            <a:ext cx="228600" cy="228600"/>
            <a:chOff x="7586630" y="5105400"/>
            <a:chExt cx="228600" cy="228600"/>
          </a:xfrm>
        </p:grpSpPr>
        <p:sp>
          <p:nvSpPr>
            <p:cNvPr id="72" name="Oval 71"/>
            <p:cNvSpPr/>
            <p:nvPr/>
          </p:nvSpPr>
          <p:spPr>
            <a:xfrm>
              <a:off x="7586630" y="5105400"/>
              <a:ext cx="228600" cy="228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" name="Picture 28" descr="MCj01988200000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 rot="7626714">
              <a:off x="7639345" y="5130638"/>
              <a:ext cx="173020" cy="167614"/>
            </a:xfrm>
            <a:prstGeom prst="rect">
              <a:avLst/>
            </a:prstGeom>
            <a:noFill/>
          </p:spPr>
        </p:pic>
      </p:grpSp>
      <p:sp>
        <p:nvSpPr>
          <p:cNvPr id="65" name="Oval 64"/>
          <p:cNvSpPr/>
          <p:nvPr/>
        </p:nvSpPr>
        <p:spPr>
          <a:xfrm>
            <a:off x="6699591" y="2860357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502" y="2378603"/>
            <a:ext cx="479498" cy="719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79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23317E-7 L 1.11022E-16 0.039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1.14504E-6 L 0.00035 -0.1235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17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90932E-7 L 0.00018 -0.1251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3979 L 1.11022E-16 0.13972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111 L 0.20833 -0.03239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65" y="-2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3 -0.03239 L 0.29913 -0.29887 " pathEditMode="relative" rAng="0" ptsTypes="AA">
                                      <p:cBhvr>
                                        <p:cTn id="2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31" y="-1332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4208E-6 L 0.13819 0.01064 " pathEditMode="relative" rAng="0" ptsTypes="AA">
                                      <p:cBhvr>
                                        <p:cTn id="29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10" y="53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12352 L 0.03351 -0.1235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12514 L 0.20018 -0.1251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6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8425</TotalTime>
  <Words>2191</Words>
  <Application>Microsoft Office PowerPoint</Application>
  <PresentationFormat>On-screen Show (4:3)</PresentationFormat>
  <Paragraphs>318</Paragraphs>
  <Slides>72</Slides>
  <Notes>70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8" baseType="lpstr">
      <vt:lpstr>Calibri</vt:lpstr>
      <vt:lpstr>Lucida Sans Unicode</vt:lpstr>
      <vt:lpstr>Verdana</vt:lpstr>
      <vt:lpstr>Wingdings 2</vt:lpstr>
      <vt:lpstr>Wingdings 3</vt:lpstr>
      <vt:lpstr>Concourse</vt:lpstr>
      <vt:lpstr>Approved Football Officiating Mechanics</vt:lpstr>
      <vt:lpstr>How to Use this Presentation</vt:lpstr>
      <vt:lpstr>5 Man Mechanics </vt:lpstr>
      <vt:lpstr>Goal Line Mechanics (GLM) POE:</vt:lpstr>
      <vt:lpstr>GLM (R&amp;R1):  +10YL to +5YL</vt:lpstr>
      <vt:lpstr>GLM (R&amp;R2):  +5YL to GL</vt:lpstr>
      <vt:lpstr>GLM (R&amp;R2):  Wings Pinch – Field of Play</vt:lpstr>
      <vt:lpstr>GLM(R&amp;R2):  Wings Pinch on GL</vt:lpstr>
      <vt:lpstr>GLM (R&amp;R2):  Runner at Pylon</vt:lpstr>
      <vt:lpstr>GLM (R&amp;R2):  EL &amp; SL Corner</vt:lpstr>
      <vt:lpstr>GLM:  Wing Unsure; U Knows</vt:lpstr>
      <vt:lpstr>Reverse Mechanics (RM) POE</vt:lpstr>
      <vt:lpstr>RM (R&amp;R1):  -5YL to GL; Wings to GL</vt:lpstr>
      <vt:lpstr>RM (R&amp;R1):  -5YL to GL; Safety</vt:lpstr>
      <vt:lpstr>RM (R&amp;R1):  -5YL to GL; Read QB &amp; RB</vt:lpstr>
      <vt:lpstr>RM (R&amp;R2):  -10YL to -5YL; Wings 1 Step Back</vt:lpstr>
      <vt:lpstr>Near GL:  -10YL to -15YL; R’s IP 10 YDS Wide </vt:lpstr>
      <vt:lpstr>Pass Mechanics (PM) POE</vt:lpstr>
      <vt:lpstr>Pass Mechanics (PM) POE</vt:lpstr>
      <vt:lpstr>Pass Mechanics (PM) POE</vt:lpstr>
      <vt:lpstr>PM:  IP – BJ 5YDS Deep in EZ</vt:lpstr>
      <vt:lpstr>PM:  BJ IP – Prevent Defense</vt:lpstr>
      <vt:lpstr>PM:  Wings &amp; BJ - Coverage</vt:lpstr>
      <vt:lpstr>PM:  Wings &amp; BJ - Coverage</vt:lpstr>
      <vt:lpstr>PM:  Wings &amp; BJ - Coverage</vt:lpstr>
      <vt:lpstr>PM:  Wings &amp; BJ - Coverage</vt:lpstr>
      <vt:lpstr>PM (R&amp;R1):  Pass In Flat – “Stay Home”</vt:lpstr>
      <vt:lpstr>PM (R&amp;R2):  Short Pass – 5YD Drop</vt:lpstr>
      <vt:lpstr>PM (R&amp;R3):  Long Pass – Turn &amp; Burn</vt:lpstr>
      <vt:lpstr>PM:  Ineligible Illegally Downfield</vt:lpstr>
      <vt:lpstr>PM (R&amp;R2):  Cross Field Mechanics</vt:lpstr>
      <vt:lpstr>PM:  R – Preventive Officiating</vt:lpstr>
      <vt:lpstr>PM:  R &amp; Wings – Backward  Pass</vt:lpstr>
      <vt:lpstr>PM:  R &amp; U – Passer Beyond LOS</vt:lpstr>
      <vt:lpstr>PM:  U – Trapped Pass</vt:lpstr>
      <vt:lpstr>PM:  Intentional Grounding</vt:lpstr>
      <vt:lpstr>Run Mechanics (RUM) POE</vt:lpstr>
      <vt:lpstr>RUM:  Run to SL:  “Open Door”</vt:lpstr>
      <vt:lpstr>Victory Mechanics (VCM) POE</vt:lpstr>
      <vt:lpstr>Victory Mechanics (VCM)</vt:lpstr>
      <vt:lpstr>4 Man Mechanics </vt:lpstr>
      <vt:lpstr>Goal Line Mechanics (GLM) POE</vt:lpstr>
      <vt:lpstr>GLM (R&amp;R1):  +10YL to +5YL</vt:lpstr>
      <vt:lpstr>GLM (R&amp;R2):  +5YL to GL</vt:lpstr>
      <vt:lpstr>GLM (R&amp;R2):  Wings Pinch – Field of Play</vt:lpstr>
      <vt:lpstr>GLM (R&amp;R2):  Wings Pinch on GL</vt:lpstr>
      <vt:lpstr>GLM (R&amp;R2):  Runner at Pylon</vt:lpstr>
      <vt:lpstr>GLM (R&amp;R2):  EL &amp; SL Corner</vt:lpstr>
      <vt:lpstr>Reverse Mechanics (RM) POE</vt:lpstr>
      <vt:lpstr>RM (R&amp;R1):  -5YL to GL; Wings to GL</vt:lpstr>
      <vt:lpstr>RM (R&amp;R1):  -5YL to GL; Safety</vt:lpstr>
      <vt:lpstr>RM (R&amp;R1):  -5YL to GL; Read QB &amp; RB</vt:lpstr>
      <vt:lpstr>RM (R&amp;R2):  -10YL to -5YL; Wings 1 Step Back</vt:lpstr>
      <vt:lpstr>Near GL:  -10YL to -15YL; R’s IP 10 YDS Wide</vt:lpstr>
      <vt:lpstr>Pass Mechanics (PM) POE</vt:lpstr>
      <vt:lpstr>Pass Mechanics (PM) POE</vt:lpstr>
      <vt:lpstr>PM:  IP</vt:lpstr>
      <vt:lpstr>PM – Wings - Coverage</vt:lpstr>
      <vt:lpstr>PM (R&amp;R1):  Pass In Flat – “Stay Home”</vt:lpstr>
      <vt:lpstr>PM (R&amp;R2):  Short Pass – 5YD Drop</vt:lpstr>
      <vt:lpstr>PM (R&amp;R3):  Long Pass – Turn &amp; Burn</vt:lpstr>
      <vt:lpstr>PM:  Ineligible Illegally Downfield</vt:lpstr>
      <vt:lpstr>PM (R&amp;R2):  Cross Field Mechanics</vt:lpstr>
      <vt:lpstr>PM:  R – Preventive Officiating</vt:lpstr>
      <vt:lpstr>PM:  R/HL/LJ – Backward Pass</vt:lpstr>
      <vt:lpstr>PM:  R &amp; U – Passer Beyond LOS</vt:lpstr>
      <vt:lpstr>PM:  U – Trapped Pass</vt:lpstr>
      <vt:lpstr>PM:  Intentional Grounding</vt:lpstr>
      <vt:lpstr>Run Mechanics (RUM) POE</vt:lpstr>
      <vt:lpstr>RUM:  Run to SL:  “Open Door”</vt:lpstr>
      <vt:lpstr>Victory Mechanics (VCM) POE</vt:lpstr>
      <vt:lpstr>Victory Mechanics (VCM)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Approved Football Officiating Mechanics</dc:title>
  <dc:creator>Administrator</dc:creator>
  <cp:lastModifiedBy>Greg Bartemes</cp:lastModifiedBy>
  <cp:revision>174</cp:revision>
  <dcterms:created xsi:type="dcterms:W3CDTF">2010-08-24T15:04:05Z</dcterms:created>
  <dcterms:modified xsi:type="dcterms:W3CDTF">2020-08-20T17:35:26Z</dcterms:modified>
</cp:coreProperties>
</file>