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4"/>
  </p:notesMasterIdLst>
  <p:sldIdLst>
    <p:sldId id="256" r:id="rId2"/>
    <p:sldId id="337" r:id="rId3"/>
    <p:sldId id="299" r:id="rId4"/>
    <p:sldId id="258" r:id="rId5"/>
    <p:sldId id="257" r:id="rId6"/>
    <p:sldId id="357" r:id="rId7"/>
    <p:sldId id="368" r:id="rId8"/>
    <p:sldId id="369" r:id="rId9"/>
    <p:sldId id="370" r:id="rId10"/>
    <p:sldId id="367" r:id="rId11"/>
    <p:sldId id="428" r:id="rId12"/>
    <p:sldId id="358" r:id="rId13"/>
    <p:sldId id="380" r:id="rId14"/>
    <p:sldId id="381" r:id="rId15"/>
    <p:sldId id="382" r:id="rId16"/>
    <p:sldId id="383" r:id="rId17"/>
    <p:sldId id="384" r:id="rId18"/>
    <p:sldId id="360" r:id="rId19"/>
    <p:sldId id="359" r:id="rId20"/>
    <p:sldId id="362" r:id="rId21"/>
    <p:sldId id="393" r:id="rId22"/>
    <p:sldId id="422" r:id="rId23"/>
    <p:sldId id="394" r:id="rId24"/>
    <p:sldId id="395" r:id="rId25"/>
    <p:sldId id="396" r:id="rId26"/>
    <p:sldId id="397" r:id="rId27"/>
    <p:sldId id="398" r:id="rId28"/>
    <p:sldId id="436" r:id="rId29"/>
    <p:sldId id="399" r:id="rId30"/>
    <p:sldId id="445" r:id="rId31"/>
    <p:sldId id="401" r:id="rId32"/>
    <p:sldId id="402" r:id="rId33"/>
    <p:sldId id="403" r:id="rId34"/>
    <p:sldId id="405" r:id="rId35"/>
    <p:sldId id="404" r:id="rId36"/>
    <p:sldId id="440" r:id="rId37"/>
    <p:sldId id="361" r:id="rId38"/>
    <p:sldId id="406" r:id="rId39"/>
    <p:sldId id="429" r:id="rId40"/>
    <p:sldId id="431" r:id="rId41"/>
    <p:sldId id="335" r:id="rId42"/>
    <p:sldId id="371" r:id="rId43"/>
    <p:sldId id="372" r:id="rId44"/>
    <p:sldId id="373" r:id="rId45"/>
    <p:sldId id="453" r:id="rId46"/>
    <p:sldId id="375" r:id="rId47"/>
    <p:sldId id="376" r:id="rId48"/>
    <p:sldId id="438" r:id="rId49"/>
    <p:sldId id="378" r:id="rId50"/>
    <p:sldId id="433" r:id="rId51"/>
    <p:sldId id="449" r:id="rId52"/>
    <p:sldId id="387" r:id="rId53"/>
    <p:sldId id="454" r:id="rId54"/>
    <p:sldId id="389" r:id="rId55"/>
    <p:sldId id="390" r:id="rId56"/>
    <p:sldId id="391" r:id="rId57"/>
    <p:sldId id="423" r:id="rId58"/>
    <p:sldId id="408" r:id="rId59"/>
    <p:sldId id="412" r:id="rId60"/>
    <p:sldId id="439" r:id="rId61"/>
    <p:sldId id="450" r:id="rId62"/>
    <p:sldId id="451" r:id="rId63"/>
    <p:sldId id="435" r:id="rId64"/>
    <p:sldId id="416" r:id="rId65"/>
    <p:sldId id="417" r:id="rId66"/>
    <p:sldId id="452" r:id="rId67"/>
    <p:sldId id="434" r:id="rId68"/>
    <p:sldId id="443" r:id="rId69"/>
    <p:sldId id="420" r:id="rId70"/>
    <p:sldId id="448" r:id="rId71"/>
    <p:sldId id="430" r:id="rId72"/>
    <p:sldId id="437" r:id="rId7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 autoAdjust="0"/>
    <p:restoredTop sz="85714" autoAdjust="0"/>
  </p:normalViewPr>
  <p:slideViewPr>
    <p:cSldViewPr>
      <p:cViewPr varScale="1">
        <p:scale>
          <a:sx n="63" d="100"/>
          <a:sy n="63" d="100"/>
        </p:scale>
        <p:origin x="7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microsoft.com/office/2016/11/relationships/changesInfo" Target="changesInfos/changesInfo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k" userId="a3de59862d497b4e" providerId="LiveId" clId="{B4733468-A22F-478A-87C2-35642BBAF44F}"/>
    <pc:docChg chg="modSld">
      <pc:chgData name="Nick" userId="a3de59862d497b4e" providerId="LiveId" clId="{B4733468-A22F-478A-87C2-35642BBAF44F}" dt="2020-06-06T19:11:21.699" v="4" actId="1035"/>
      <pc:docMkLst>
        <pc:docMk/>
      </pc:docMkLst>
      <pc:sldChg chg="modSp mod">
        <pc:chgData name="Nick" userId="a3de59862d497b4e" providerId="LiveId" clId="{B4733468-A22F-478A-87C2-35642BBAF44F}" dt="2020-06-06T19:11:21.699" v="4" actId="1035"/>
        <pc:sldMkLst>
          <pc:docMk/>
          <pc:sldMk cId="2908608186" sldId="387"/>
        </pc:sldMkLst>
        <pc:picChg chg="mod">
          <ac:chgData name="Nick" userId="a3de59862d497b4e" providerId="LiveId" clId="{B4733468-A22F-478A-87C2-35642BBAF44F}" dt="2020-06-06T19:11:21.699" v="4" actId="1035"/>
          <ac:picMkLst>
            <pc:docMk/>
            <pc:sldMk cId="2908608186" sldId="387"/>
            <ac:picMk id="4" creationId="{00000000-0000-0000-0000-000000000000}"/>
          </ac:picMkLst>
        </pc:picChg>
      </pc:sldChg>
      <pc:sldChg chg="modSp mod">
        <pc:chgData name="Nick" userId="a3de59862d497b4e" providerId="LiveId" clId="{B4733468-A22F-478A-87C2-35642BBAF44F}" dt="2020-06-06T19:11:15.922" v="3" actId="1036"/>
        <pc:sldMkLst>
          <pc:docMk/>
          <pc:sldMk cId="3954066542" sldId="454"/>
        </pc:sldMkLst>
        <pc:picChg chg="mod">
          <ac:chgData name="Nick" userId="a3de59862d497b4e" providerId="LiveId" clId="{B4733468-A22F-478A-87C2-35642BBAF44F}" dt="2020-06-06T19:11:15.922" v="3" actId="1036"/>
          <ac:picMkLst>
            <pc:docMk/>
            <pc:sldMk cId="3954066542" sldId="454"/>
            <ac:picMk id="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43740-224B-4AD6-81CA-C1419596596A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95DBF-EA1C-48F3-9E8C-0FD874450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47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189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677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769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196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01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362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119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251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892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86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521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/>
              <a:t>&lt;click&gt; R&lt;click&gt; 8 YDS wide from QB &amp; 15 YDS behind LOS (always on wide side)</a:t>
            </a:r>
          </a:p>
          <a:p>
            <a:endParaRPr lang="en-US" baseline="0" dirty="0"/>
          </a:p>
          <a:p>
            <a:r>
              <a:rPr lang="en-US" baseline="0" dirty="0"/>
              <a:t>&lt;click&gt; U &lt;click&gt; 7 YDS off LOS &amp; between normal TE position (doesn’t have to be opposite the R)</a:t>
            </a:r>
          </a:p>
          <a:p>
            <a:endParaRPr lang="en-US" baseline="0" dirty="0"/>
          </a:p>
          <a:p>
            <a:r>
              <a:rPr lang="en-US" baseline="0" dirty="0"/>
              <a:t>&lt;click&gt; Wings &lt;click&gt; 10 YDS from widest receiver, but never inside the tops of the numbers (if WR is less than 10 YDS from the SL, line up 2 YDS OOB)</a:t>
            </a:r>
          </a:p>
          <a:p>
            <a:endParaRPr lang="en-US" baseline="0" dirty="0"/>
          </a:p>
          <a:p>
            <a:r>
              <a:rPr lang="en-US" baseline="0" dirty="0"/>
              <a:t>&lt;click&gt; BJ &lt;click&gt; 20 YDS from LOS, always between goal posts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546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749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575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599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116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793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490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154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/>
              <a:t>To be used on each team’s first KO, and if K’s kicker threatens GL.</a:t>
            </a:r>
          </a:p>
          <a:p>
            <a:endParaRPr lang="en-US" baseline="0" dirty="0"/>
          </a:p>
          <a:p>
            <a:r>
              <a:rPr lang="en-US" baseline="0" dirty="0"/>
              <a:t>&lt;click&gt; BJ, U, HL &amp; LJ put their hands up to indicate they’re ready</a:t>
            </a:r>
          </a:p>
          <a:p>
            <a:r>
              <a:rPr lang="en-US" baseline="0" dirty="0"/>
              <a:t>&lt;click&gt; R blows ready-for-play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077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55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330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7749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438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5577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6431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311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5541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7717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5502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4012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87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4074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7159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0306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0628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3105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0694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8252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7323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873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2265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86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9444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8399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1725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9404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5178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1735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/>
              <a:t>&lt;click&gt; R &lt;click&gt; 8 YDS wide from QB &amp; 15 YDS behind LOS (always on wide side)</a:t>
            </a:r>
          </a:p>
          <a:p>
            <a:endParaRPr lang="en-US" baseline="0" dirty="0"/>
          </a:p>
          <a:p>
            <a:r>
              <a:rPr lang="en-US" baseline="0" dirty="0"/>
              <a:t>&lt;click&gt; U &lt;click&gt; 7 YDS off LOS &amp; between normal TE position (doesn’t have to be opposite the R)</a:t>
            </a:r>
          </a:p>
          <a:p>
            <a:endParaRPr lang="en-US" baseline="0" dirty="0"/>
          </a:p>
          <a:p>
            <a:r>
              <a:rPr lang="en-US" baseline="0" dirty="0"/>
              <a:t>&lt;click&gt; Wings &lt;click&gt; 10 YDS from widest receiver, but never inside the tops of the numbers (if WR is less than 10 YDS from the SL, line up 2 YDS OOB)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7561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1423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1178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4659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/>
              <a:t>To be used on each team’s first KO, and if K’s kicker threatens GL.</a:t>
            </a:r>
          </a:p>
          <a:p>
            <a:endParaRPr lang="en-US" baseline="0" dirty="0"/>
          </a:p>
          <a:p>
            <a:r>
              <a:rPr lang="en-US" baseline="0" dirty="0"/>
              <a:t>&lt;click&gt; BJ, U, HL &amp; LJ put their hands up to indicate they’re ready</a:t>
            </a:r>
          </a:p>
          <a:p>
            <a:r>
              <a:rPr lang="en-US" baseline="0" dirty="0"/>
              <a:t>&lt;click&gt; R blows ready-for-play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93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0380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5734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9302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86935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87485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52346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25120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55416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99378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949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11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26071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16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/>
              <a:t>&lt;Click&gt; HL aggressively slides down GL when runner moves to the opposite SL.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284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03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E2C735-CE33-4F40-8DBB-A28103175F37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2F4607-1B1E-4137-9F24-CB8C9945C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C735-CE33-4F40-8DBB-A28103175F37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4607-1B1E-4137-9F24-CB8C9945C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C735-CE33-4F40-8DBB-A28103175F37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4607-1B1E-4137-9F24-CB8C9945C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C735-CE33-4F40-8DBB-A28103175F37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4607-1B1E-4137-9F24-CB8C9945CA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C735-CE33-4F40-8DBB-A28103175F37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4607-1B1E-4137-9F24-CB8C9945CA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C735-CE33-4F40-8DBB-A28103175F37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4607-1B1E-4137-9F24-CB8C9945CA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C735-CE33-4F40-8DBB-A28103175F37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4607-1B1E-4137-9F24-CB8C9945C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C735-CE33-4F40-8DBB-A28103175F37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4607-1B1E-4137-9F24-CB8C9945CA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C735-CE33-4F40-8DBB-A28103175F37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4607-1B1E-4137-9F24-CB8C9945C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CE2C735-CE33-4F40-8DBB-A28103175F37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4607-1B1E-4137-9F24-CB8C9945C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E2C735-CE33-4F40-8DBB-A28103175F37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2F4607-1B1E-4137-9F24-CB8C9945CA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E2C735-CE33-4F40-8DBB-A28103175F37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72F4607-1B1E-4137-9F24-CB8C9945C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2.jpeg"/><Relationship Id="rId4" Type="http://schemas.openxmlformats.org/officeDocument/2006/relationships/image" Target="../media/image5.jpeg"/><Relationship Id="rId9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0.wmf"/><Relationship Id="rId4" Type="http://schemas.openxmlformats.org/officeDocument/2006/relationships/image" Target="../media/image8.jpeg"/><Relationship Id="rId9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5.jpeg"/><Relationship Id="rId4" Type="http://schemas.openxmlformats.org/officeDocument/2006/relationships/image" Target="../media/image10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0.wmf"/><Relationship Id="rId4" Type="http://schemas.openxmlformats.org/officeDocument/2006/relationships/image" Target="../media/image8.jpeg"/><Relationship Id="rId9" Type="http://schemas.openxmlformats.org/officeDocument/2006/relationships/image" Target="../media/image6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0.wmf"/><Relationship Id="rId4" Type="http://schemas.openxmlformats.org/officeDocument/2006/relationships/image" Target="../media/image8.jpeg"/><Relationship Id="rId9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10.wmf"/><Relationship Id="rId4" Type="http://schemas.openxmlformats.org/officeDocument/2006/relationships/image" Target="../media/image8.jpeg"/><Relationship Id="rId9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10.wmf"/><Relationship Id="rId4" Type="http://schemas.openxmlformats.org/officeDocument/2006/relationships/image" Target="../media/image8.jpeg"/><Relationship Id="rId9" Type="http://schemas.openxmlformats.org/officeDocument/2006/relationships/image" Target="../media/image6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5.jpe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png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0.wmf"/><Relationship Id="rId4" Type="http://schemas.openxmlformats.org/officeDocument/2006/relationships/image" Target="../media/image9.jpeg"/><Relationship Id="rId9" Type="http://schemas.openxmlformats.org/officeDocument/2006/relationships/image" Target="../media/image6.jpe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4.jpeg"/><Relationship Id="rId4" Type="http://schemas.openxmlformats.org/officeDocument/2006/relationships/image" Target="../media/image10.wmf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7.jpeg"/><Relationship Id="rId10" Type="http://schemas.openxmlformats.org/officeDocument/2006/relationships/image" Target="../media/image15.jpg"/><Relationship Id="rId4" Type="http://schemas.openxmlformats.org/officeDocument/2006/relationships/image" Target="../media/image9.jpeg"/><Relationship Id="rId9" Type="http://schemas.openxmlformats.org/officeDocument/2006/relationships/image" Target="../media/image5.jpe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4.png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3.jp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4.png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8.jpe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4.png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7.png"/><Relationship Id="rId5" Type="http://schemas.openxmlformats.org/officeDocument/2006/relationships/image" Target="../media/image7.jpeg"/><Relationship Id="rId10" Type="http://schemas.openxmlformats.org/officeDocument/2006/relationships/image" Target="../media/image16.jpg"/><Relationship Id="rId4" Type="http://schemas.openxmlformats.org/officeDocument/2006/relationships/image" Target="../media/image6.jpeg"/><Relationship Id="rId9" Type="http://schemas.openxmlformats.org/officeDocument/2006/relationships/image" Target="../media/image8.jpe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7.jpeg"/><Relationship Id="rId10" Type="http://schemas.openxmlformats.org/officeDocument/2006/relationships/image" Target="../media/image15.jpg"/><Relationship Id="rId4" Type="http://schemas.openxmlformats.org/officeDocument/2006/relationships/image" Target="../media/image9.jpeg"/><Relationship Id="rId9" Type="http://schemas.openxmlformats.org/officeDocument/2006/relationships/image" Target="../media/image5.jpe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4.png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8.jpe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7.jpeg"/><Relationship Id="rId10" Type="http://schemas.openxmlformats.org/officeDocument/2006/relationships/image" Target="../media/image15.jpg"/><Relationship Id="rId4" Type="http://schemas.openxmlformats.org/officeDocument/2006/relationships/image" Target="../media/image9.jpeg"/><Relationship Id="rId9" Type="http://schemas.openxmlformats.org/officeDocument/2006/relationships/image" Target="../media/image5.jpe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wm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4.png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8.jpe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20.png"/><Relationship Id="rId4" Type="http://schemas.openxmlformats.org/officeDocument/2006/relationships/image" Target="../media/image6.jpe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1.jpe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1.jpe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8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wmf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2.jpeg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0.wmf"/><Relationship Id="rId4" Type="http://schemas.openxmlformats.org/officeDocument/2006/relationships/image" Target="../media/image8.jpeg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0.wmf"/><Relationship Id="rId4" Type="http://schemas.openxmlformats.org/officeDocument/2006/relationships/image" Target="../media/image8.jpeg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4.png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wmf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4.png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0.wmf"/><Relationship Id="rId4" Type="http://schemas.openxmlformats.org/officeDocument/2006/relationships/image" Target="../media/image9.jpeg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4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10.wmf"/><Relationship Id="rId9" Type="http://schemas.openxmlformats.org/officeDocument/2006/relationships/image" Target="../media/image14.jpeg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6.jpeg"/><Relationship Id="rId4" Type="http://schemas.openxmlformats.org/officeDocument/2006/relationships/image" Target="../media/image9.jpeg"/><Relationship Id="rId9" Type="http://schemas.openxmlformats.org/officeDocument/2006/relationships/image" Target="../media/image15.jpg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4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jpeg"/><Relationship Id="rId4" Type="http://schemas.openxmlformats.org/officeDocument/2006/relationships/image" Target="../media/image6.jpeg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jpeg"/><Relationship Id="rId4" Type="http://schemas.openxmlformats.org/officeDocument/2006/relationships/image" Target="../media/image6.jpeg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jpeg"/><Relationship Id="rId10" Type="http://schemas.openxmlformats.org/officeDocument/2006/relationships/image" Target="../media/image17.png"/><Relationship Id="rId4" Type="http://schemas.openxmlformats.org/officeDocument/2006/relationships/image" Target="../media/image6.jpeg"/><Relationship Id="rId9" Type="http://schemas.openxmlformats.org/officeDocument/2006/relationships/image" Target="../media/image16.jpg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6.jpeg"/><Relationship Id="rId4" Type="http://schemas.openxmlformats.org/officeDocument/2006/relationships/image" Target="../media/image9.jpeg"/><Relationship Id="rId9" Type="http://schemas.openxmlformats.org/officeDocument/2006/relationships/image" Target="../media/image15.jpg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4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jpeg"/><Relationship Id="rId4" Type="http://schemas.openxmlformats.org/officeDocument/2006/relationships/image" Target="../media/image6.jpeg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6.jpeg"/><Relationship Id="rId4" Type="http://schemas.openxmlformats.org/officeDocument/2006/relationships/image" Target="../media/image9.jpeg"/><Relationship Id="rId9" Type="http://schemas.openxmlformats.org/officeDocument/2006/relationships/image" Target="../media/image15.jpg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wmf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1752601"/>
            <a:ext cx="5486400" cy="1829761"/>
          </a:xfrm>
        </p:spPr>
        <p:txBody>
          <a:bodyPr>
            <a:normAutofit fontScale="90000"/>
          </a:bodyPr>
          <a:lstStyle/>
          <a:p>
            <a:r>
              <a:rPr lang="en-US" dirty="0"/>
              <a:t>Approved Football Officiating Mechanics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Goal Line, Pass, Reverse,</a:t>
            </a:r>
          </a:p>
          <a:p>
            <a:r>
              <a:rPr lang="en-US" dirty="0"/>
              <a:t>Run, &amp; Victory Mechanics </a:t>
            </a:r>
            <a:r>
              <a:rPr lang="en-US" sz="1300" dirty="0"/>
              <a:t>6/6/20</a:t>
            </a:r>
          </a:p>
        </p:txBody>
      </p:sp>
      <p:pic>
        <p:nvPicPr>
          <p:cNvPr id="4" name="Picture 2" descr="http://www.baumspage.com/ohsaa/brackets/2009/ohsaablk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1752600"/>
            <a:ext cx="2590800" cy="2782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GLM (R&amp;R2):  EL &amp; SL Corner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162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218872" y="2345162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344112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53166" y="5562600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7620000" y="363126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448181" y="390397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714066" y="365898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819400" y="396781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610533" y="412748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802202" y="390397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034136" y="366939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341161" y="365898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256355" y="366206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913077" y="365393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10533" y="364110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819400" y="338106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391400" y="327879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786736" y="299324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736317" y="299324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761013" y="299324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075213" y="311772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32413" y="333614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989613" y="334632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249537" y="334632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796553" y="333614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379670" y="333614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7626714">
            <a:off x="5645076" y="3585589"/>
            <a:ext cx="173020" cy="167614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6595088" y="1330617"/>
            <a:ext cx="1997592" cy="1656207"/>
            <a:chOff x="6595088" y="1330617"/>
            <a:chExt cx="1997592" cy="1656207"/>
          </a:xfrm>
        </p:grpSpPr>
        <p:cxnSp>
          <p:nvCxnSpPr>
            <p:cNvPr id="7" name="Straight Connector 6"/>
            <p:cNvCxnSpPr/>
            <p:nvPr/>
          </p:nvCxnSpPr>
          <p:spPr>
            <a:xfrm flipH="1" flipV="1">
              <a:off x="6705600" y="1330617"/>
              <a:ext cx="457200" cy="101454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 flipV="1">
              <a:off x="8187711" y="2575062"/>
              <a:ext cx="404969" cy="32053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Rectangle 1"/>
            <p:cNvSpPr/>
            <p:nvPr/>
          </p:nvSpPr>
          <p:spPr>
            <a:xfrm>
              <a:off x="6595088" y="2323827"/>
              <a:ext cx="1592623" cy="662997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Eye Contact</a:t>
              </a:r>
            </a:p>
          </p:txBody>
        </p:sp>
      </p:grpSp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82000" y="34290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91000" y="11430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111" y="2375441"/>
            <a:ext cx="479498" cy="71977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313" y="864229"/>
            <a:ext cx="479498" cy="71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60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46588E-6 L -0.00191 0.08721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43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38584E-6 L -3.33333E-6 -0.10062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4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3109E-6 L -3.33333E-6 -0.10201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11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1337E-6 L 0.04584 -0.30142 " pathEditMode="relative" rAng="0" ptsTypes="AA">
                                      <p:cBhvr>
                                        <p:cTn id="13" dur="2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2" y="-15082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63937E-6 L 0.04584 -0.21674 " pathEditMode="relative" rAng="0" ptsTypes="AA">
                                      <p:cBhvr>
                                        <p:cTn id="15" dur="2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2" y="-1084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191 0.08721 L 0.26493 -0.29031 " pathEditMode="relative" rAng="0" ptsTypes="AA">
                                      <p:cBhvr>
                                        <p:cTn id="17" dur="1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33" y="-1887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1.38889E-6 3.1344E-6 L 0.24913 -0.00509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48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GLM:  Wing Unsure; U Knows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162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820059" y="2323721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344112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91000" y="11430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071521" y="5562600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82000" y="34290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4403389" y="386614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516240" y="388253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15253" y="366573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211720" y="441976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211720" y="383842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324600" y="362110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35323" y="364795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42348" y="363754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57542" y="364062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514264" y="363248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211720" y="361966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7626714">
            <a:off x="3246263" y="3564148"/>
            <a:ext cx="173020" cy="167614"/>
          </a:xfrm>
          <a:prstGeom prst="rect">
            <a:avLst/>
          </a:prstGeom>
          <a:noFill/>
        </p:spPr>
      </p:pic>
      <p:sp>
        <p:nvSpPr>
          <p:cNvPr id="21" name="Oval 20"/>
          <p:cNvSpPr/>
          <p:nvPr/>
        </p:nvSpPr>
        <p:spPr>
          <a:xfrm>
            <a:off x="6324600" y="32004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516240" y="32004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337504" y="29718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362200" y="29718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676400" y="30962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33600" y="33147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90800" y="33248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850724" y="33248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397740" y="33147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980857" y="33147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3223204" y="4419763"/>
            <a:ext cx="228600" cy="228600"/>
            <a:chOff x="7586630" y="5105400"/>
            <a:chExt cx="228600" cy="228600"/>
          </a:xfrm>
        </p:grpSpPr>
        <p:sp>
          <p:nvSpPr>
            <p:cNvPr id="34" name="Oval 33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28" descr="MCj01988200000[1]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23" name="Oval 22"/>
          <p:cNvSpPr/>
          <p:nvPr/>
        </p:nvSpPr>
        <p:spPr>
          <a:xfrm>
            <a:off x="4387923" y="29718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Callout 1"/>
          <p:cNvSpPr/>
          <p:nvPr/>
        </p:nvSpPr>
        <p:spPr>
          <a:xfrm>
            <a:off x="4918416" y="1490303"/>
            <a:ext cx="2141860" cy="902400"/>
          </a:xfrm>
          <a:prstGeom prst="wedgeEllipseCallou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I’m sure it’s a TD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791" y="2444901"/>
            <a:ext cx="479498" cy="71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8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38584E-6 L -3.33333E-6 -0.10062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4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3109E-6 L -3.33333E-6 -0.10201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3978 L 0.00225 0.1235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4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1214E-6 L 0.05416 2.31214E-6 C 0.0783 2.31214E-6 0.10833 -0.07098 0.10833 -0.12786 L 0.10833 -0.25526 " pathEditMode="relative" rAng="0" ptsTypes="FfFF">
                                      <p:cBhvr>
                                        <p:cTn id="2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-1276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44444E-6 2.31214E-7 L -0.00069 -0.0277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1387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-1.50289E-6 L 0.08091 -0.02774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5" y="-1387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38889E-6 -4.56647E-6 L -0.13247 -0.07213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32" y="-36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0058 L -0.33125 -0.1022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63" y="-9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10197 L 0.10208 -0.10197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46821E-7 L 0.25747 0.0226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65" y="1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22" grpId="0" animBg="1"/>
      <p:bldP spid="24" grpId="0" animBg="1"/>
      <p:bldP spid="23" grpId="0" animBg="1"/>
      <p:bldP spid="2" grpId="0" animBg="1"/>
      <p:bldP spid="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RM:  Defined as snap is inside the -10YL.</a:t>
            </a:r>
          </a:p>
          <a:p>
            <a:endParaRPr lang="en-US" dirty="0"/>
          </a:p>
          <a:p>
            <a:r>
              <a:rPr lang="en-US" dirty="0"/>
              <a:t>R&amp;R1 is now from the GL to the -5YL.</a:t>
            </a:r>
          </a:p>
          <a:p>
            <a:endParaRPr lang="en-US" dirty="0"/>
          </a:p>
          <a:p>
            <a:r>
              <a:rPr lang="en-US" b="1" dirty="0"/>
              <a:t>R &amp; Wings</a:t>
            </a:r>
            <a:r>
              <a:rPr lang="en-US" dirty="0"/>
              <a:t>:  MUST communicate by hand signals on every down – who has the GL.</a:t>
            </a:r>
          </a:p>
          <a:p>
            <a:endParaRPr lang="en-US" dirty="0"/>
          </a:p>
          <a:p>
            <a:r>
              <a:rPr lang="en-US" b="1" dirty="0"/>
              <a:t>R</a:t>
            </a:r>
            <a:r>
              <a:rPr lang="en-US" dirty="0"/>
              <a:t>:  IP is always on EL.  If it is R&amp;R1 or 2 the </a:t>
            </a:r>
            <a:r>
              <a:rPr lang="en-US" b="1" dirty="0"/>
              <a:t>R</a:t>
            </a:r>
            <a:r>
              <a:rPr lang="en-US" dirty="0"/>
              <a:t> will </a:t>
            </a:r>
            <a:r>
              <a:rPr lang="en-US" u="sng" dirty="0"/>
              <a:t>NEVER</a:t>
            </a:r>
            <a:r>
              <a:rPr lang="en-US" dirty="0"/>
              <a:t> call a safety.  The </a:t>
            </a:r>
            <a:r>
              <a:rPr lang="en-US" b="1" dirty="0"/>
              <a:t>Wings</a:t>
            </a:r>
            <a:r>
              <a:rPr lang="en-US" dirty="0"/>
              <a:t> will call it!</a:t>
            </a:r>
          </a:p>
          <a:p>
            <a:endParaRPr lang="en-US" dirty="0"/>
          </a:p>
          <a:p>
            <a:r>
              <a:rPr lang="en-US" dirty="0"/>
              <a:t>MUST have a </a:t>
            </a:r>
            <a:r>
              <a:rPr lang="en-US" b="1" dirty="0"/>
              <a:t>Wing</a:t>
            </a:r>
            <a:r>
              <a:rPr lang="en-US" dirty="0"/>
              <a:t> on GL when FB crosses GL.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Reverse Mechanics (RM) POE</a:t>
            </a:r>
          </a:p>
        </p:txBody>
      </p:sp>
    </p:spTree>
    <p:extLst>
      <p:ext uri="{BB962C8B-B14F-4D97-AF65-F5344CB8AC3E}">
        <p14:creationId xmlns:p14="http://schemas.microsoft.com/office/powerpoint/2010/main" val="1702617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RM (R&amp;R1):  -5YL to GL; Wings to GL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54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247516" y="3461199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4358815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741626" y="15240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587672" y="6128199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075596" y="4418696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982869" y="485068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894733" y="463622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587672" y="48610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791200" y="540429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791200" y="482295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738803" y="46251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214803" y="46324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521828" y="462208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437022" y="46251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093744" y="461702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791200" y="460419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7626714">
            <a:off x="5814259" y="4552421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7211469" y="439727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636128" y="431033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908141" y="323561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256456" y="393757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208044" y="394975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853103" y="396997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747863" y="41171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437022" y="429525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222309" y="431033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019800" y="431033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778169" y="5404299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4380469" y="442463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9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746E-6 L 0.00226 0.04279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2128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5859E-6 L 0.00209 0.05089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25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64724E-6 L -0.11441 -4.64724E-6 C -0.1658 -4.64724E-6 -0.22864 -0.03516 -0.22864 -0.06338 L -0.22864 -0.12676 " pathEditMode="relative" rAng="0" ptsTypes="FfFF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41" y="-633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05556E-6 3.7127E-6 L -0.06649 0.0048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5 0.04279 L 0.00243 0.01018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4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0.05089 L 0.00209 0.01758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0.01019 L -0.05382 0.01019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759 L 0.09167 0.01759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RM (R&amp;R1):  -5YL to GL; Safety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54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247516" y="3106068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4003684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741626" y="1168869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587672" y="5773068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075596" y="4063565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982869" y="449555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894733" y="428109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587672" y="45059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791200" y="504916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791200" y="446782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738803" y="427002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214803" y="42773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521828" y="426695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437022" y="427002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093744" y="42618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791200" y="424906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7626714">
            <a:off x="5814259" y="4197290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7211469" y="404214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636128" y="395520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908141" y="28804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256456" y="358244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208044" y="359462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853103" y="361484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747863" y="376196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437022" y="394011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222309" y="395520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019800" y="395520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778169" y="5049168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4380469" y="406950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228" y="4419066"/>
            <a:ext cx="396728" cy="71977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403" y="4422986"/>
            <a:ext cx="396728" cy="71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21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7 L 0.00382 0.09398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4699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0.0033 0.1048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6 0.01111 L -0.1132 0.01111 C -0.16441 0.01111 -0.22691 0.00023 -0.22691 -0.00787 L -0.22691 -0.02685 " pathEditMode="relative" rAng="0" ptsTypes="AA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89" y="-189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05556E-6 -3.7037E-6 L -0.0684 0.1048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20" y="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6 L 0.13333 -3.7037E-6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741E-7 L -0.05747 -0.00162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2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RM (R&amp;R1):  -5YL to GL; Read QB &amp; RB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54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811946" y="3021622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3942536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91895" y="10668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587672" y="6128199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086600" y="3957696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5621470" y="441110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311377" y="415966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943100" y="442151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55630" y="496472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355630" y="438337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303233" y="41855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779233" y="419291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86258" y="418250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001452" y="41855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658174" y="417744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355630" y="416462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7626714">
            <a:off x="3378689" y="4112844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4602816" y="385686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200558" y="387076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72571" y="27960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932022" y="349800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230052" y="349800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026369" y="360264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311377" y="375789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001452" y="385567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786739" y="387076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584230" y="387076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342599" y="4964722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5621470" y="369075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86838E-6 L 0.00208 0.10942 " pathEditMode="relative" rAng="0" ptsTypes="AA">
                                      <p:cBhvr>
                                        <p:cTn id="9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5459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3.40042E-7 L 0.00208 0.11173 " pathEditMode="relative" rAng="0" ptsTypes="AA">
                                      <p:cBhvr>
                                        <p:cTn id="11" dur="1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5575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226E-6 L 0.10226 1.226E-6 C 0.14809 1.226E-6 0.20451 -0.05274 0.20451 -0.09276 L 0.20451 -0.18483 " pathEditMode="relative" rAng="0" ptsTypes="FfFF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26" y="-925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61111E-6 -2.08189E-8 L -0.03316 -0.0111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-55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208 0.11173 L 0.00208 -0.04372 " pathEditMode="relative" rAng="0" ptsTypes="AA">
                                      <p:cBhvr>
                                        <p:cTn id="28" dur="1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77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208 0.10942 L 0.00208 -0.04603 " pathEditMode="relative" rAng="0" ptsTypes="AA">
                                      <p:cBhvr>
                                        <p:cTn id="30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7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-0.04603 L -0.08125 -0.04603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04372 L 0.0625 -0.04303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RM (R&amp;R2):  -10YL to -5YL; Wings </a:t>
            </a:r>
            <a:r>
              <a:rPr lang="en-US" sz="2800" dirty="0" smtClean="0">
                <a:solidFill>
                  <a:srgbClr val="FF0000"/>
                </a:solidFill>
              </a:rPr>
              <a:t>1 Step Back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5400000">
            <a:off x="1845936" y="-574918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811946" y="2412491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3333405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587672" y="6128199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086600" y="3348565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5621470" y="380197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311377" y="355053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943100" y="38123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55630" y="43555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355630" y="377424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303233" y="357645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779233" y="35837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86258" y="357337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001452" y="357645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658174" y="356831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355630" y="35554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7626714">
            <a:off x="3378689" y="3503713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4602816" y="324773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200558" y="326163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72571" y="218690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932022" y="28888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230052" y="28888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026369" y="299351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311377" y="314875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001452" y="324654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786739" y="326163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584230" y="326163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342599" y="4355591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5810682" y="292298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1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3.33333E-6 -1.48148E-6 L 3.33333E-6 0.02778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8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6.93889E-18 1.85185E-6 L 6.93889E-18 0.03958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89151E-6 L 0.10226 -2.89151E-6 C 0.14774 -2.89151E-6 0.20451 -0.06269 0.20451 -0.11011 L 0.20451 -0.21836 " pathEditMode="relative" rAng="0" ptsTypes="FfFF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26" y="-10918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3.22924E-6 L -0.05625 -0.00949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-486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7778E-6 -3.17604E-6 L 0.00035 -0.1614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8073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0.02778 L 3.33333E-6 -0.0761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08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6.93889E-18 0.03958 L 6.93889E-18 -0.0560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792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6.93889E-18 -0.05602 L 0.04844 -0.05602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3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3.33333E-6 -0.07616 L -0.07292 -0.07616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Near GL:  -10YL to -15YL; R’s IP 10 YDS Wide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3871" t="-720" r="6673" b="-1"/>
          <a:stretch/>
        </p:blipFill>
        <p:spPr>
          <a:xfrm rot="5400000">
            <a:off x="1955162" y="-626863"/>
            <a:ext cx="5265019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831763" y="2757529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4617" y="367844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086461" y="9144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851233" y="5638800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924800" y="3651636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Oval 50"/>
          <p:cNvSpPr/>
          <p:nvPr/>
        </p:nvSpPr>
        <p:spPr>
          <a:xfrm>
            <a:off x="3378088" y="441960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799050" y="392882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106075" y="391841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021269" y="392149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677991" y="391335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375447" y="390052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7626714">
            <a:off x="3398506" y="3848751"/>
            <a:ext cx="173020" cy="167614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5623340" y="3375489"/>
            <a:ext cx="246547" cy="1000123"/>
            <a:chOff x="5623340" y="3375489"/>
            <a:chExt cx="246547" cy="1000123"/>
          </a:xfrm>
        </p:grpSpPr>
        <p:sp>
          <p:nvSpPr>
            <p:cNvPr id="47" name="Oval 46"/>
            <p:cNvSpPr/>
            <p:nvPr/>
          </p:nvSpPr>
          <p:spPr>
            <a:xfrm>
              <a:off x="5641287" y="4147012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5623340" y="3375489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Oval 58"/>
          <p:cNvSpPr/>
          <p:nvPr/>
        </p:nvSpPr>
        <p:spPr>
          <a:xfrm>
            <a:off x="3220375" y="360666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906969" y="271654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951839" y="323390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730029" y="2945146"/>
            <a:ext cx="228600" cy="1440875"/>
            <a:chOff x="4730029" y="2945146"/>
            <a:chExt cx="228600" cy="1440875"/>
          </a:xfrm>
        </p:grpSpPr>
        <p:sp>
          <p:nvSpPr>
            <p:cNvPr id="52" name="Oval 51"/>
            <p:cNvSpPr/>
            <p:nvPr/>
          </p:nvSpPr>
          <p:spPr>
            <a:xfrm>
              <a:off x="4730029" y="4157421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4730029" y="2945146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962917" y="3338551"/>
            <a:ext cx="311869" cy="1047470"/>
            <a:chOff x="1962917" y="3338551"/>
            <a:chExt cx="311869" cy="1047470"/>
          </a:xfrm>
        </p:grpSpPr>
        <p:sp>
          <p:nvSpPr>
            <p:cNvPr id="49" name="Oval 48"/>
            <p:cNvSpPr/>
            <p:nvPr/>
          </p:nvSpPr>
          <p:spPr>
            <a:xfrm>
              <a:off x="1962917" y="4157421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2046186" y="3338551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331194" y="3493797"/>
            <a:ext cx="228600" cy="630372"/>
            <a:chOff x="1331194" y="3493797"/>
            <a:chExt cx="228600" cy="630372"/>
          </a:xfrm>
        </p:grpSpPr>
        <p:sp>
          <p:nvSpPr>
            <p:cNvPr id="48" name="Oval 47"/>
            <p:cNvSpPr/>
            <p:nvPr/>
          </p:nvSpPr>
          <p:spPr>
            <a:xfrm>
              <a:off x="1331194" y="3895569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331194" y="3493797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Oval 65"/>
          <p:cNvSpPr/>
          <p:nvPr/>
        </p:nvSpPr>
        <p:spPr>
          <a:xfrm>
            <a:off x="4021269" y="359158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566598" y="361588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04047" y="360666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629400" y="3233908"/>
            <a:ext cx="228600" cy="916182"/>
            <a:chOff x="6629400" y="3233908"/>
            <a:chExt cx="228600" cy="916182"/>
          </a:xfrm>
        </p:grpSpPr>
        <p:sp>
          <p:nvSpPr>
            <p:cNvPr id="65" name="Oval 64"/>
            <p:cNvSpPr/>
            <p:nvPr/>
          </p:nvSpPr>
          <p:spPr>
            <a:xfrm>
              <a:off x="6629400" y="3233908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629400" y="392149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375447" y="4409089"/>
            <a:ext cx="228600" cy="228600"/>
            <a:chOff x="7586630" y="5105400"/>
            <a:chExt cx="228600" cy="228600"/>
          </a:xfrm>
        </p:grpSpPr>
        <p:sp>
          <p:nvSpPr>
            <p:cNvPr id="37" name="Oval 36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" name="Picture 28" descr="MCj01988200000[1]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47934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72565E-6 L 0.00225 0.0821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40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0394 L 0.00174 0.05574 C 0.00174 0.08304 0.04115 0.11542 0.07327 0.11542 L 0.14514 0.11542 " pathEditMode="relative" rAng="16200000" ptsTypes="FfFF">
                                      <p:cBhvr>
                                        <p:cTn id="1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70" y="5968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1.56836E-6 L 0.125 1.56836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PM:  Defined as the spot of the snap between the -10YL &amp; +10YL.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sz="2800" b="1" dirty="0"/>
              <a:t>U</a:t>
            </a:r>
            <a:r>
              <a:rPr lang="en-US" sz="2800" dirty="0"/>
              <a:t>:  Move to NZ Only when Passer threatens it.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U/HL/LJ/BJ</a:t>
            </a:r>
            <a:r>
              <a:rPr lang="en-US" dirty="0"/>
              <a:t>: Move to a position a MINIMUM of 5 YDS from the Catch.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R</a:t>
            </a:r>
            <a:r>
              <a:rPr lang="en-US" dirty="0"/>
              <a:t>: YELL “Ball’s Away” </a:t>
            </a:r>
            <a:r>
              <a:rPr lang="en-US" b="1" u="sng" dirty="0"/>
              <a:t>Slowly</a:t>
            </a:r>
            <a:r>
              <a:rPr lang="en-US" dirty="0"/>
              <a:t>.  Hit on QB After</a:t>
            </a:r>
            <a:r>
              <a:rPr lang="en-US" b="1" dirty="0"/>
              <a:t> R</a:t>
            </a:r>
            <a:r>
              <a:rPr lang="en-US" dirty="0"/>
              <a:t> yells “Ball’s Away” is a Roughing the Passer foul.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R/HL/LJ/BJ</a:t>
            </a:r>
            <a:r>
              <a:rPr lang="en-US" dirty="0"/>
              <a:t>:  When space permits STOP 5 YDS from pile of players to see dead ball action.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Pass Mechanics (PM) POE</a:t>
            </a:r>
          </a:p>
        </p:txBody>
      </p:sp>
    </p:spTree>
    <p:extLst>
      <p:ext uri="{BB962C8B-B14F-4D97-AF65-F5344CB8AC3E}">
        <p14:creationId xmlns:p14="http://schemas.microsoft.com/office/powerpoint/2010/main" val="369222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Wings</a:t>
            </a:r>
            <a:r>
              <a:rPr lang="en-US" dirty="0"/>
              <a:t>: Important to read the play &amp; know R&amp;R1, R&amp;R2, &amp; R&amp;R3.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BJ</a:t>
            </a:r>
            <a:r>
              <a:rPr lang="en-US" dirty="0"/>
              <a:t> IP:  Stay at 20 YDS until FB is snapped between the + 15YL &amp; +10YL.  Then move 5 YDS into EZ.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KNOW Keys:  Check QB’s eyes – Where is he looking.</a:t>
            </a:r>
          </a:p>
          <a:p>
            <a:endParaRPr lang="en-US" dirty="0"/>
          </a:p>
          <a:p>
            <a:r>
              <a:rPr lang="en-US" dirty="0"/>
              <a:t>Pass Play: Watch A tackle/guard – stand up.</a:t>
            </a:r>
          </a:p>
          <a:p>
            <a:endParaRPr lang="en-US" dirty="0"/>
          </a:p>
          <a:p>
            <a:r>
              <a:rPr lang="en-US" dirty="0"/>
              <a:t>SL/EL Catch or No Catch: Watch Feet FIRST, then Catch.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Pass Mechanics (PM) POE</a:t>
            </a:r>
          </a:p>
        </p:txBody>
      </p:sp>
    </p:spTree>
    <p:extLst>
      <p:ext uri="{BB962C8B-B14F-4D97-AF65-F5344CB8AC3E}">
        <p14:creationId xmlns:p14="http://schemas.microsoft.com/office/powerpoint/2010/main" val="2798615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5 Man appears first, followed by 4 Man.</a:t>
            </a:r>
          </a:p>
          <a:p>
            <a:endParaRPr lang="en-US" dirty="0"/>
          </a:p>
          <a:p>
            <a:r>
              <a:rPr lang="en-US" dirty="0"/>
              <a:t>To play the presentation, select “Slide Show” from the top of the screen, then click “From Beginning”.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Words highlighted in red </a:t>
            </a:r>
            <a:r>
              <a:rPr lang="en-US" dirty="0"/>
              <a:t>indicate </a:t>
            </a:r>
            <a:r>
              <a:rPr lang="en-US"/>
              <a:t>changes this year. </a:t>
            </a:r>
            <a:endParaRPr lang="en-US" dirty="0"/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To get out of a slide to see the notes &amp; motion, hit the “ESC” key.  To resume, click “From Current Slide” from the top menu.</a:t>
            </a:r>
          </a:p>
          <a:p>
            <a:endParaRPr lang="en-US" dirty="0"/>
          </a:p>
          <a:p>
            <a:r>
              <a:rPr lang="en-US" dirty="0"/>
              <a:t>For notes about each slide’s motion, print the “Notes Page.”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this Presentation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Moment of Judgment: Use “Stop-N-Watch”.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Crew</a:t>
            </a:r>
            <a:r>
              <a:rPr lang="en-US" dirty="0"/>
              <a:t>: Keep head level &amp; swivel once ball is dead.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R</a:t>
            </a:r>
            <a:r>
              <a:rPr lang="en-US" dirty="0"/>
              <a:t>:  </a:t>
            </a:r>
            <a:r>
              <a:rPr lang="en-US" u="sng" dirty="0"/>
              <a:t>ONLY</a:t>
            </a:r>
            <a:r>
              <a:rPr lang="en-US" dirty="0"/>
              <a:t> he throws a flag for Intentional Grounding.  Others will communicate to him.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BJ:</a:t>
            </a:r>
            <a:r>
              <a:rPr lang="en-US" dirty="0"/>
              <a:t> Stay between hashes until the ball is dead.  Is the “windshield wiper” – SL to SL.</a:t>
            </a:r>
          </a:p>
          <a:p>
            <a:endParaRPr lang="en-US" dirty="0"/>
          </a:p>
          <a:p>
            <a:r>
              <a:rPr lang="en-US" b="1" dirty="0"/>
              <a:t>Wing:</a:t>
            </a:r>
            <a:r>
              <a:rPr lang="en-US" dirty="0"/>
              <a:t> Must “open the door” to protect yourself when receiver moves between the numbers &amp; SL.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Pass Mechanics (PM) POE</a:t>
            </a:r>
          </a:p>
        </p:txBody>
      </p:sp>
    </p:spTree>
    <p:extLst>
      <p:ext uri="{BB962C8B-B14F-4D97-AF65-F5344CB8AC3E}">
        <p14:creationId xmlns:p14="http://schemas.microsoft.com/office/powerpoint/2010/main" val="3684263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PM:  IP – BJ 5YDS Deep in EZ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7798" t="-720" b="-1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80735" y="6535068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4152900" y="484036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309485" y="48295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438400" y="464421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601586" y="5452549"/>
            <a:ext cx="228600" cy="25146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549189" y="468484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025189" y="469217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332214" y="468176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247408" y="468484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904130" y="467670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01586" y="466387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438400" y="429381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446514" y="437001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718527" y="329529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066842" y="399725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018430" y="400943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152900" y="426040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309485" y="399725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247408" y="435493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032695" y="437001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830186" y="437001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717810" y="414610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962400" y="685800"/>
            <a:ext cx="0" cy="76200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5105801" y="685800"/>
            <a:ext cx="0" cy="76200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198986" y="6391734"/>
            <a:ext cx="609600" cy="609600"/>
          </a:xfrm>
          <a:prstGeom prst="ellipse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96480" y="4370019"/>
            <a:ext cx="609600" cy="609600"/>
          </a:xfrm>
          <a:prstGeom prst="ellipse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651829" y="4380040"/>
            <a:ext cx="609600" cy="609600"/>
          </a:xfrm>
          <a:prstGeom prst="ellipse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186616" y="1798891"/>
            <a:ext cx="609600" cy="609600"/>
          </a:xfrm>
          <a:prstGeom prst="ellipse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977693" y="3302516"/>
            <a:ext cx="609600" cy="609600"/>
          </a:xfrm>
          <a:prstGeom prst="ellipse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715886" y="4996936"/>
            <a:ext cx="2641" cy="169959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601586" y="488263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>
            <a:stCxn id="8" idx="6"/>
          </p:cNvCxnSpPr>
          <p:nvPr/>
        </p:nvCxnSpPr>
        <p:spPr>
          <a:xfrm>
            <a:off x="4808586" y="6696534"/>
            <a:ext cx="881430" cy="0"/>
          </a:xfrm>
          <a:prstGeom prst="line">
            <a:avLst/>
          </a:prstGeom>
          <a:ln w="3810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5721168" y="3605749"/>
            <a:ext cx="2641" cy="10954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7626714">
            <a:off x="5624645" y="4612101"/>
            <a:ext cx="173020" cy="167614"/>
          </a:xfrm>
          <a:prstGeom prst="rect">
            <a:avLst/>
          </a:prstGeom>
          <a:noFill/>
        </p:spPr>
      </p:pic>
      <p:cxnSp>
        <p:nvCxnSpPr>
          <p:cNvPr id="70" name="Straight Connector 69"/>
          <p:cNvCxnSpPr/>
          <p:nvPr/>
        </p:nvCxnSpPr>
        <p:spPr>
          <a:xfrm flipV="1">
            <a:off x="4714468" y="3599848"/>
            <a:ext cx="1949021" cy="5902"/>
          </a:xfrm>
          <a:prstGeom prst="line">
            <a:avLst/>
          </a:prstGeom>
          <a:ln w="3810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056517" y="3418132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3" name="Straight Connector 72"/>
          <p:cNvCxnSpPr/>
          <p:nvPr/>
        </p:nvCxnSpPr>
        <p:spPr>
          <a:xfrm flipV="1">
            <a:off x="7086600" y="4701153"/>
            <a:ext cx="1525910" cy="5902"/>
          </a:xfrm>
          <a:prstGeom prst="line">
            <a:avLst/>
          </a:prstGeom>
          <a:ln w="3810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438325" y="4679550"/>
            <a:ext cx="1525910" cy="5902"/>
          </a:xfrm>
          <a:prstGeom prst="line">
            <a:avLst/>
          </a:prstGeom>
          <a:ln w="3810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0600" y="4513217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745949" y="4522419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5" name="Straight Connector 74"/>
          <p:cNvCxnSpPr/>
          <p:nvPr/>
        </p:nvCxnSpPr>
        <p:spPr>
          <a:xfrm flipV="1">
            <a:off x="3962400" y="2097789"/>
            <a:ext cx="1143401" cy="5902"/>
          </a:xfrm>
          <a:prstGeom prst="line">
            <a:avLst/>
          </a:prstGeom>
          <a:ln w="3810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67198" y="1916074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1896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5" grpId="0" animBg="1"/>
      <p:bldP spid="45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PM:  BJ IP – Prevent Defense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38254" t="-57" r="29543" b="-664"/>
          <a:stretch/>
        </p:blipFill>
        <p:spPr>
          <a:xfrm rot="16200000">
            <a:off x="1726310" y="-407294"/>
            <a:ext cx="5755984" cy="8774601"/>
          </a:xfrm>
        </p:spPr>
      </p:pic>
      <p:sp>
        <p:nvSpPr>
          <p:cNvPr id="47" name="Oval 46"/>
          <p:cNvSpPr/>
          <p:nvPr/>
        </p:nvSpPr>
        <p:spPr>
          <a:xfrm>
            <a:off x="4466654" y="571220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461923" y="637506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890257" y="5440941"/>
            <a:ext cx="1450819" cy="311373"/>
            <a:chOff x="5025189" y="4609398"/>
            <a:chExt cx="1450819" cy="311373"/>
          </a:xfrm>
        </p:grpSpPr>
        <p:sp>
          <p:nvSpPr>
            <p:cNvPr id="53" name="Oval 52"/>
            <p:cNvSpPr/>
            <p:nvPr/>
          </p:nvSpPr>
          <p:spPr>
            <a:xfrm>
              <a:off x="5025189" y="4692171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332214" y="4681762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6247408" y="468484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904130" y="4676705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5601586" y="4663879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28" descr="MCj0198820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7626714">
              <a:off x="5624645" y="4612101"/>
              <a:ext cx="173020" cy="167614"/>
            </a:xfrm>
            <a:prstGeom prst="rect">
              <a:avLst/>
            </a:prstGeom>
            <a:noFill/>
          </p:spPr>
        </p:pic>
      </p:grp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058539" y="4323282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04208" y="19050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" name="Oval 51"/>
          <p:cNvSpPr/>
          <p:nvPr/>
        </p:nvSpPr>
        <p:spPr>
          <a:xfrm>
            <a:off x="6112454" y="58247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05800" y="54102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Oval 47"/>
          <p:cNvSpPr/>
          <p:nvPr/>
        </p:nvSpPr>
        <p:spPr>
          <a:xfrm>
            <a:off x="7103054" y="552000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176924" y="57449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048000" y="553270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6054" y="539269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Oval 25"/>
          <p:cNvSpPr/>
          <p:nvPr/>
        </p:nvSpPr>
        <p:spPr>
          <a:xfrm>
            <a:off x="3750254" y="517929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311707" y="517929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998176" y="517929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796610" y="482184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276600" y="480361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176924" y="472250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705600" y="482184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676400" y="25908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25908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293723" y="256902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013785" y="25908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381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PM:  Wings &amp; BJ - Coverage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38254" t="-57" r="29543" b="-664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486399" y="6020152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4450200" y="427417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450200" y="4646858"/>
            <a:ext cx="228600" cy="25146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445469" y="493704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873803" y="4002916"/>
            <a:ext cx="1450819" cy="311373"/>
            <a:chOff x="5025189" y="4609398"/>
            <a:chExt cx="1450819" cy="311373"/>
          </a:xfrm>
        </p:grpSpPr>
        <p:sp>
          <p:nvSpPr>
            <p:cNvPr id="53" name="Oval 52"/>
            <p:cNvSpPr/>
            <p:nvPr/>
          </p:nvSpPr>
          <p:spPr>
            <a:xfrm>
              <a:off x="5025189" y="4692171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332214" y="4681762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6247408" y="468484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904130" y="4676705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5601586" y="4663879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28" descr="MCj0198820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7626714">
              <a:off x="5624645" y="4612101"/>
              <a:ext cx="173020" cy="167614"/>
            </a:xfrm>
            <a:prstGeom prst="rect">
              <a:avLst/>
            </a:prstGeom>
            <a:noFill/>
          </p:spPr>
        </p:pic>
      </p:grp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042085" y="2885257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Straight Connector 12"/>
          <p:cNvCxnSpPr>
            <a:endCxn id="52" idx="5"/>
          </p:cNvCxnSpPr>
          <p:nvPr/>
        </p:nvCxnSpPr>
        <p:spPr>
          <a:xfrm>
            <a:off x="4678800" y="1365835"/>
            <a:ext cx="1612322" cy="3216045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27911" y="9906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" name="Oval 51"/>
          <p:cNvSpPr/>
          <p:nvPr/>
        </p:nvSpPr>
        <p:spPr>
          <a:xfrm>
            <a:off x="6096000" y="438675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>
            <a:stCxn id="48" idx="6"/>
          </p:cNvCxnSpPr>
          <p:nvPr/>
        </p:nvCxnSpPr>
        <p:spPr>
          <a:xfrm flipV="1">
            <a:off x="7315200" y="4094682"/>
            <a:ext cx="1295400" cy="101599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05800" y="3926138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Oval 47"/>
          <p:cNvSpPr/>
          <p:nvPr/>
        </p:nvSpPr>
        <p:spPr>
          <a:xfrm>
            <a:off x="7086600" y="408198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>
            <a:endCxn id="49" idx="2"/>
          </p:cNvCxnSpPr>
          <p:nvPr/>
        </p:nvCxnSpPr>
        <p:spPr>
          <a:xfrm>
            <a:off x="820280" y="4123212"/>
            <a:ext cx="1340190" cy="85770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2160470" y="409468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3954668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294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PM:  Wings &amp; BJ - Coverage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38254" t="-57" r="29543" b="-664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486399" y="6029952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4450200" y="427417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445469" y="493704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873803" y="4002916"/>
            <a:ext cx="1450819" cy="311373"/>
            <a:chOff x="5025189" y="4609398"/>
            <a:chExt cx="1450819" cy="311373"/>
          </a:xfrm>
        </p:grpSpPr>
        <p:sp>
          <p:nvSpPr>
            <p:cNvPr id="53" name="Oval 52"/>
            <p:cNvSpPr/>
            <p:nvPr/>
          </p:nvSpPr>
          <p:spPr>
            <a:xfrm>
              <a:off x="5025189" y="4692171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332214" y="4681762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6247408" y="468484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904130" y="4676705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5601586" y="4663879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28" descr="MCj0198820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7626714">
              <a:off x="5624645" y="4612101"/>
              <a:ext cx="173020" cy="167614"/>
            </a:xfrm>
            <a:prstGeom prst="rect">
              <a:avLst/>
            </a:prstGeom>
            <a:noFill/>
          </p:spPr>
        </p:pic>
      </p:grp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042085" y="2885257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Straight Connector 12"/>
          <p:cNvCxnSpPr>
            <a:endCxn id="52" idx="5"/>
          </p:cNvCxnSpPr>
          <p:nvPr/>
        </p:nvCxnSpPr>
        <p:spPr>
          <a:xfrm>
            <a:off x="4564500" y="1178217"/>
            <a:ext cx="1726622" cy="3403663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27911" y="9906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" name="Oval 51"/>
          <p:cNvSpPr/>
          <p:nvPr/>
        </p:nvSpPr>
        <p:spPr>
          <a:xfrm>
            <a:off x="6096000" y="438675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>
            <a:stCxn id="48" idx="6"/>
          </p:cNvCxnSpPr>
          <p:nvPr/>
        </p:nvCxnSpPr>
        <p:spPr>
          <a:xfrm flipV="1">
            <a:off x="7315200" y="4094682"/>
            <a:ext cx="1295400" cy="101599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05800" y="3926138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Oval 47"/>
          <p:cNvSpPr/>
          <p:nvPr/>
        </p:nvSpPr>
        <p:spPr>
          <a:xfrm>
            <a:off x="7086600" y="408198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>
            <a:endCxn id="49" idx="2"/>
          </p:cNvCxnSpPr>
          <p:nvPr/>
        </p:nvCxnSpPr>
        <p:spPr>
          <a:xfrm>
            <a:off x="820280" y="4123212"/>
            <a:ext cx="1340190" cy="298046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2160470" y="430695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581400" y="409468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>
            <a:endCxn id="28" idx="2"/>
          </p:cNvCxnSpPr>
          <p:nvPr/>
        </p:nvCxnSpPr>
        <p:spPr>
          <a:xfrm>
            <a:off x="897683" y="4103870"/>
            <a:ext cx="2683717" cy="105112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3954668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3201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PM:  Wings &amp; BJ - Coverage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38254" t="-57" r="29543" b="-664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486399" y="6017645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4450200" y="426187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445469" y="49795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873803" y="3990609"/>
            <a:ext cx="1450819" cy="311373"/>
            <a:chOff x="5025189" y="4609398"/>
            <a:chExt cx="1450819" cy="311373"/>
          </a:xfrm>
        </p:grpSpPr>
        <p:sp>
          <p:nvSpPr>
            <p:cNvPr id="53" name="Oval 52"/>
            <p:cNvSpPr/>
            <p:nvPr/>
          </p:nvSpPr>
          <p:spPr>
            <a:xfrm>
              <a:off x="5025189" y="4692171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332214" y="4681762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6247408" y="468484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904130" y="4676705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5601586" y="4663879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28" descr="MCj0198820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7626714">
              <a:off x="5624645" y="4612101"/>
              <a:ext cx="173020" cy="167614"/>
            </a:xfrm>
            <a:prstGeom prst="rect">
              <a:avLst/>
            </a:prstGeom>
            <a:noFill/>
          </p:spPr>
        </p:pic>
      </p:grpSp>
      <p:cxnSp>
        <p:nvCxnSpPr>
          <p:cNvPr id="13" name="Straight Connector 12"/>
          <p:cNvCxnSpPr>
            <a:endCxn id="28" idx="4"/>
          </p:cNvCxnSpPr>
          <p:nvPr/>
        </p:nvCxnSpPr>
        <p:spPr>
          <a:xfrm flipH="1">
            <a:off x="3695700" y="1178217"/>
            <a:ext cx="868800" cy="3132758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27911" y="9906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" name="Oval 51"/>
          <p:cNvSpPr/>
          <p:nvPr/>
        </p:nvSpPr>
        <p:spPr>
          <a:xfrm>
            <a:off x="4450199" y="469613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>
            <a:stCxn id="48" idx="6"/>
          </p:cNvCxnSpPr>
          <p:nvPr/>
        </p:nvCxnSpPr>
        <p:spPr>
          <a:xfrm flipV="1">
            <a:off x="7315200" y="4082375"/>
            <a:ext cx="1295400" cy="101599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05800" y="3913831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Oval 47"/>
          <p:cNvSpPr/>
          <p:nvPr/>
        </p:nvSpPr>
        <p:spPr>
          <a:xfrm>
            <a:off x="7086600" y="406967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>
            <a:endCxn id="49" idx="2"/>
          </p:cNvCxnSpPr>
          <p:nvPr/>
        </p:nvCxnSpPr>
        <p:spPr>
          <a:xfrm>
            <a:off x="820280" y="4110905"/>
            <a:ext cx="1340190" cy="298046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2160470" y="429465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581400" y="408237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3942361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042085" y="2872949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47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PM:  Wings &amp; BJ - Coverage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38254" t="-57" r="29543" b="-664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495177" y="6037932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4450199" y="456488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633159" y="444712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873802" y="4014178"/>
            <a:ext cx="1450819" cy="311373"/>
            <a:chOff x="5025189" y="4609398"/>
            <a:chExt cx="1450819" cy="311373"/>
          </a:xfrm>
        </p:grpSpPr>
        <p:sp>
          <p:nvSpPr>
            <p:cNvPr id="53" name="Oval 52"/>
            <p:cNvSpPr/>
            <p:nvPr/>
          </p:nvSpPr>
          <p:spPr>
            <a:xfrm>
              <a:off x="5025189" y="4692171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332214" y="4681762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6247408" y="468484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904130" y="4676705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5601586" y="4663879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28" descr="MCj0198820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7626714">
              <a:off x="5624645" y="4612101"/>
              <a:ext cx="173020" cy="167614"/>
            </a:xfrm>
            <a:prstGeom prst="rect">
              <a:avLst/>
            </a:prstGeom>
            <a:noFill/>
          </p:spPr>
        </p:pic>
      </p:grpSp>
      <p:cxnSp>
        <p:nvCxnSpPr>
          <p:cNvPr id="13" name="Straight Connector 12"/>
          <p:cNvCxnSpPr>
            <a:endCxn id="52" idx="1"/>
          </p:cNvCxnSpPr>
          <p:nvPr/>
        </p:nvCxnSpPr>
        <p:spPr>
          <a:xfrm>
            <a:off x="4564499" y="1178217"/>
            <a:ext cx="1861356" cy="3287781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6392377" y="443252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>
            <a:stCxn id="48" idx="6"/>
          </p:cNvCxnSpPr>
          <p:nvPr/>
        </p:nvCxnSpPr>
        <p:spPr>
          <a:xfrm flipV="1">
            <a:off x="7315199" y="4105944"/>
            <a:ext cx="1295400" cy="101599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05799" y="39374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Oval 47"/>
          <p:cNvSpPr/>
          <p:nvPr/>
        </p:nvSpPr>
        <p:spPr>
          <a:xfrm>
            <a:off x="7086599" y="409324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>
            <a:endCxn id="49" idx="2"/>
          </p:cNvCxnSpPr>
          <p:nvPr/>
        </p:nvCxnSpPr>
        <p:spPr>
          <a:xfrm>
            <a:off x="820279" y="4134474"/>
            <a:ext cx="1340190" cy="298046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2160469" y="431822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581399" y="410594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042084" y="2896518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6" name="Straight Connector 25"/>
          <p:cNvCxnSpPr>
            <a:endCxn id="51" idx="0"/>
          </p:cNvCxnSpPr>
          <p:nvPr/>
        </p:nvCxnSpPr>
        <p:spPr>
          <a:xfrm>
            <a:off x="4564499" y="1178217"/>
            <a:ext cx="1182960" cy="3268908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27910" y="9906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9" name="Straight Connector 28"/>
          <p:cNvCxnSpPr>
            <a:endCxn id="28" idx="2"/>
          </p:cNvCxnSpPr>
          <p:nvPr/>
        </p:nvCxnSpPr>
        <p:spPr>
          <a:xfrm>
            <a:off x="916131" y="4105944"/>
            <a:ext cx="2665268" cy="114300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B67C54"/>
              </a:clrFrom>
              <a:clrTo>
                <a:srgbClr val="B67C5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599" y="3965930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994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PM (R&amp;R1):  Pass In Flat – “Stay Home”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7798" t="-720" b="-1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0440" y="4355036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58892" y="1863355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400825" y="6519892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567777" y="4316002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500977" y="449661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43200" y="449187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222959" y="505296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507522" y="493866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434177" y="472521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28581" y="449187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35606" y="448146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50800" y="448454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507522" y="447641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204978" y="446358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7626714">
            <a:off x="3228037" y="4411807"/>
            <a:ext cx="173020" cy="167614"/>
          </a:xfrm>
          <a:prstGeom prst="rect">
            <a:avLst/>
          </a:prstGeom>
          <a:noFill/>
        </p:spPr>
      </p:pic>
      <p:sp>
        <p:nvSpPr>
          <p:cNvPr id="59" name="Oval 58"/>
          <p:cNvSpPr/>
          <p:nvPr/>
        </p:nvSpPr>
        <p:spPr>
          <a:xfrm>
            <a:off x="3049906" y="416972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53817" y="298070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157681" y="379724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084682" y="365667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500977" y="381031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624177" y="4228613"/>
            <a:ext cx="228600" cy="688022"/>
            <a:chOff x="1219200" y="4422658"/>
            <a:chExt cx="228600" cy="688022"/>
          </a:xfrm>
        </p:grpSpPr>
        <p:sp>
          <p:nvSpPr>
            <p:cNvPr id="48" name="Oval 47"/>
            <p:cNvSpPr/>
            <p:nvPr/>
          </p:nvSpPr>
          <p:spPr>
            <a:xfrm>
              <a:off x="1219200" y="488208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219200" y="4422658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Oval 65"/>
          <p:cNvSpPr/>
          <p:nvPr/>
        </p:nvSpPr>
        <p:spPr>
          <a:xfrm>
            <a:off x="3850800" y="415463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36087" y="416972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433578" y="416972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420829" y="376455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5434177" y="4725217"/>
            <a:ext cx="228600" cy="228600"/>
            <a:chOff x="7586630" y="5105400"/>
            <a:chExt cx="228600" cy="228600"/>
          </a:xfrm>
        </p:grpSpPr>
        <p:sp>
          <p:nvSpPr>
            <p:cNvPr id="38" name="Oval 37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28" descr="MCj01988200000[1]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58" name="Oval 57"/>
          <p:cNvSpPr/>
          <p:nvPr/>
        </p:nvSpPr>
        <p:spPr>
          <a:xfrm>
            <a:off x="4144592" y="376455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Callout 1 8"/>
          <p:cNvSpPr/>
          <p:nvPr/>
        </p:nvSpPr>
        <p:spPr>
          <a:xfrm>
            <a:off x="4822186" y="2980703"/>
            <a:ext cx="1526391" cy="481929"/>
          </a:xfrm>
          <a:prstGeom prst="borderCallout1">
            <a:avLst>
              <a:gd name="adj1" fmla="val 18750"/>
              <a:gd name="adj2" fmla="val -8333"/>
              <a:gd name="adj3" fmla="val 83700"/>
              <a:gd name="adj4" fmla="val -61665"/>
            </a:avLst>
          </a:prstGeom>
          <a:solidFill>
            <a:srgbClr val="FF0000"/>
          </a:solidFill>
          <a:ln w="508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Turn to see Catch/No Catch</a:t>
            </a: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565722" y="3275015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1770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76729E-6 L -2.22222E-6 0.093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-1.50821E-6 L 8.05556E-6 -0.07287 L -0.01996 -0.03771 " pathEditMode="relative" ptsTypes="AAA">
                                      <p:cBhvr>
                                        <p:cTn id="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30696E-6 L -8.33333E-7 -0.14458 L -0.04531 -0.14458 " pathEditMode="relative" ptsTypes="A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3.33333E-6 0.09392 L 0.24167 0.0495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83" y="-222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07495E-6 L -0.04948 -0.15013 " pathEditMode="relative" ptsTypes="AA">
                                      <p:cBhvr>
                                        <p:cTn id="2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44444E-6 7.19408E-7 L 0.07848 -0.00509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4" y="-25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3294E-6 L -2.5E-6 0.09484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4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11111E-6 4.45755E-6 L -0.00069 -0.09901 " pathEditMode="relative" rAng="0" ptsTypes="AA">
                                      <p:cBhvr>
                                        <p:cTn id="35" dur="1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495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-2.5214E-6 L 0.00208 -0.10432 " pathEditMode="relative" rAng="0" ptsTypes="AA">
                                      <p:cBhvr>
                                        <p:cTn id="37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5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9901 L 0.04931 -0.09901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10432 L -0.08125 -0.10432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2" grpId="0" animBg="1"/>
      <p:bldP spid="58" grpId="0" animBg="1"/>
      <p:bldP spid="9" grpId="0" animBg="1"/>
      <p:bldP spid="9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PM (R&amp;R2):  Short Pass – 5YD Drop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7798" t="-720" b="-1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543800" y="5194928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Oval 48"/>
          <p:cNvSpPr/>
          <p:nvPr/>
        </p:nvSpPr>
        <p:spPr>
          <a:xfrm>
            <a:off x="2319223" y="537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98982" y="59318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483545" y="58175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04604" y="537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11629" y="53603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26823" y="536347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483545" y="535533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181001" y="534251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7626714">
            <a:off x="3204060" y="5290733"/>
            <a:ext cx="173020" cy="167614"/>
          </a:xfrm>
          <a:prstGeom prst="rect">
            <a:avLst/>
          </a:prstGeom>
          <a:noFill/>
        </p:spPr>
      </p:pic>
      <p:sp>
        <p:nvSpPr>
          <p:cNvPr id="59" name="Oval 58"/>
          <p:cNvSpPr/>
          <p:nvPr/>
        </p:nvSpPr>
        <p:spPr>
          <a:xfrm>
            <a:off x="3025929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133704" y="467616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060705" y="453560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477000" y="4689240"/>
            <a:ext cx="228600" cy="914903"/>
            <a:chOff x="6477000" y="4689240"/>
            <a:chExt cx="228600" cy="914903"/>
          </a:xfrm>
        </p:grpSpPr>
        <p:sp>
          <p:nvSpPr>
            <p:cNvPr id="47" name="Oval 46"/>
            <p:cNvSpPr/>
            <p:nvPr/>
          </p:nvSpPr>
          <p:spPr>
            <a:xfrm>
              <a:off x="6477000" y="537554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6477000" y="4689240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219200" y="5107539"/>
            <a:ext cx="228600" cy="688022"/>
            <a:chOff x="1219200" y="4422658"/>
            <a:chExt cx="228600" cy="688022"/>
          </a:xfrm>
        </p:grpSpPr>
        <p:sp>
          <p:nvSpPr>
            <p:cNvPr id="48" name="Oval 47"/>
            <p:cNvSpPr/>
            <p:nvPr/>
          </p:nvSpPr>
          <p:spPr>
            <a:xfrm>
              <a:off x="1219200" y="488208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219200" y="4422658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Oval 65"/>
          <p:cNvSpPr/>
          <p:nvPr/>
        </p:nvSpPr>
        <p:spPr>
          <a:xfrm>
            <a:off x="3826823" y="503356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12110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409601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396852" y="4643476"/>
            <a:ext cx="241948" cy="1189267"/>
            <a:chOff x="5396852" y="4643476"/>
            <a:chExt cx="241948" cy="1189267"/>
          </a:xfrm>
        </p:grpSpPr>
        <p:sp>
          <p:nvSpPr>
            <p:cNvPr id="52" name="Oval 51"/>
            <p:cNvSpPr/>
            <p:nvPr/>
          </p:nvSpPr>
          <p:spPr>
            <a:xfrm>
              <a:off x="5410200" y="560414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396852" y="4643476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447800" y="4077235"/>
            <a:ext cx="228600" cy="228600"/>
            <a:chOff x="7586630" y="5105400"/>
            <a:chExt cx="228600" cy="228600"/>
          </a:xfrm>
        </p:grpSpPr>
        <p:sp>
          <p:nvSpPr>
            <p:cNvPr id="38" name="Oval 37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28" descr="MCj0198820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58" name="Oval 57"/>
          <p:cNvSpPr/>
          <p:nvPr/>
        </p:nvSpPr>
        <p:spPr>
          <a:xfrm>
            <a:off x="4120615" y="464347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29840" y="385962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541745" y="4153941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3" y="3048000"/>
            <a:ext cx="445770" cy="557212"/>
          </a:xfrm>
          <a:prstGeom prst="rect">
            <a:avLst/>
          </a:prstGeom>
        </p:spPr>
      </p:pic>
      <p:pic>
        <p:nvPicPr>
          <p:cNvPr id="40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34914" y="22098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" name="Line Callout 1 40"/>
          <p:cNvSpPr/>
          <p:nvPr/>
        </p:nvSpPr>
        <p:spPr>
          <a:xfrm>
            <a:off x="1289161" y="5829962"/>
            <a:ext cx="1526391" cy="681567"/>
          </a:xfrm>
          <a:prstGeom prst="borderCallout1">
            <a:avLst>
              <a:gd name="adj1" fmla="val 52862"/>
              <a:gd name="adj2" fmla="val -1327"/>
              <a:gd name="adj3" fmla="val -181654"/>
              <a:gd name="adj4" fmla="val -57374"/>
            </a:avLst>
          </a:prstGeom>
          <a:solidFill>
            <a:srgbClr val="FF0000"/>
          </a:solidFill>
          <a:ln w="508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Stay 5 yds. from catch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463" y="5233962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147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76729E-6 L -2.22222E-6 0.093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8.33333E-7 -4.51538E-6 L -0.00104 -0.24821 L 0.21893 -0.24821 " pathEditMode="relative" ptsTypes="AAA">
                                      <p:cBhvr>
                                        <p:cTn id="8" dur="2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50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1007 -0.18875 L -0.05035 -0.18875 C -0.02778 -0.18875 -0.00035 -0.13624 -0.00035 -0.09414 L -0.00035 -0.00069 " pathEditMode="relative" rAng="10800000" ptsTypes="FfFF">
                                      <p:cBhvr>
                                        <p:cTn id="10" dur="2100" spd="-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17" y="941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4.72222E-6 3.58316E-6 L 4.72222E-6 -0.20194 L -0.03681 -0.1529 " pathEditMode="relative" ptsTypes="AAA">
                                      <p:cBhvr>
                                        <p:cTn id="12" dur="2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5.55556E-7 -3.77516E-6 L 5.55556E-7 -0.14596 L -0.07309 -0.20217 " pathEditMode="relative" ptsTypes="AAA">
                                      <p:cBhvr>
                                        <p:cTn id="14" dur="2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1.11111E-6 -4.82535E-6 L -0.00069 -0.12098 " pathEditMode="relative" rAng="0" ptsTypes="AA">
                                      <p:cBhvr>
                                        <p:cTn id="16" dur="1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606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3.33333E-6 -1.8043E-6 L 3.33333E-6 -0.1152 " pathEditMode="relative" rAng="0" ptsTypes="AA">
                                      <p:cBhvr>
                                        <p:cTn id="18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7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9392 L -0.19305 -0.17233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53" y="-13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2.9771E-6 L -0.00417 -0.12214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107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93245E-6 L -0.21268 -0.07935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42" y="-3979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00069 -0.12098 L -0.00069 -0.29863 " pathEditMode="relative" rAng="0" ptsTypes="AA">
                                      <p:cBhvr>
                                        <p:cTn id="41" dur="12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883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3.33333E-6 -0.11527 L 3.33333E-6 -0.29305 " pathEditMode="relative" rAng="0" ptsTypes="AA">
                                      <p:cBhvr>
                                        <p:cTn id="43" dur="1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"/>
                            </p:stCondLst>
                            <p:childTnLst>
                              <p:par>
                                <p:cTn id="4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29305 L -0.10625 -0.29305 " pathEditMode="relative" rAng="0" ptsTypes="AA">
                                      <p:cBhvr>
                                        <p:cTn id="46" dur="1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13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0.00092 L 0.04688 0.0020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46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-0.12239 0.07268 " pathEditMode="relative" rAng="0" ptsTypes="AA">
                                      <p:cBhvr>
                                        <p:cTn id="54" dur="12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28" y="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60" grpId="0" animBg="1"/>
      <p:bldP spid="41" grpId="0" animBg="1"/>
      <p:bldP spid="41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PM (R&amp;R3):  Long Pass – Turn &amp; Burn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32407" t="-720"/>
          <a:stretch>
            <a:fillRect/>
          </a:stretch>
        </p:blipFill>
        <p:spPr>
          <a:xfrm>
            <a:off x="685800" y="1032320"/>
            <a:ext cx="7924800" cy="5755372"/>
          </a:xfrm>
        </p:spPr>
      </p:pic>
      <p:grpSp>
        <p:nvGrpSpPr>
          <p:cNvPr id="79" name="Group 78"/>
          <p:cNvGrpSpPr/>
          <p:nvPr/>
        </p:nvGrpSpPr>
        <p:grpSpPr>
          <a:xfrm rot="16200000">
            <a:off x="5791200" y="1477433"/>
            <a:ext cx="228600" cy="228600"/>
            <a:chOff x="7586630" y="5105400"/>
            <a:chExt cx="228600" cy="228600"/>
          </a:xfrm>
        </p:grpSpPr>
        <p:sp>
          <p:nvSpPr>
            <p:cNvPr id="80" name="Oval 79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1" name="Picture 28" descr="MCj0198820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pic>
        <p:nvPicPr>
          <p:cNvPr id="54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864639" y="4231528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419608" y="64008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Oval 57"/>
          <p:cNvSpPr/>
          <p:nvPr/>
        </p:nvSpPr>
        <p:spPr>
          <a:xfrm rot="5400000">
            <a:off x="2796530" y="35948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 rot="5400000">
            <a:off x="2910830" y="387937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rot="5400000">
            <a:off x="3357621" y="300043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5400000">
            <a:off x="3368030" y="33074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 rot="5400000">
            <a:off x="3364952" y="422265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 rot="5400000">
            <a:off x="3373087" y="387937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rot="5400000">
            <a:off x="3385913" y="357683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rot="5400000">
            <a:off x="3742048" y="34182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rot="5400000">
            <a:off x="4776123" y="331431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080357" y="2377135"/>
            <a:ext cx="1200500" cy="381000"/>
            <a:chOff x="3080357" y="2377135"/>
            <a:chExt cx="1200500" cy="381000"/>
          </a:xfrm>
        </p:grpSpPr>
        <p:sp>
          <p:nvSpPr>
            <p:cNvPr id="57" name="Oval 56"/>
            <p:cNvSpPr/>
            <p:nvPr/>
          </p:nvSpPr>
          <p:spPr>
            <a:xfrm rot="5400000">
              <a:off x="3080357" y="2377135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5400000">
              <a:off x="4052257" y="2529535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Oval 69"/>
          <p:cNvSpPr/>
          <p:nvPr/>
        </p:nvSpPr>
        <p:spPr>
          <a:xfrm rot="5400000">
            <a:off x="4192821" y="324791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5400000">
            <a:off x="3282801" y="170603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5400000">
            <a:off x="3895644" y="182033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5400000">
            <a:off x="3743054" y="423797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5400000">
            <a:off x="3726668" y="301931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 rot="5400000">
            <a:off x="3742048" y="380543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080357" y="4941783"/>
            <a:ext cx="1086200" cy="878431"/>
            <a:chOff x="3080357" y="4941783"/>
            <a:chExt cx="1086200" cy="878431"/>
          </a:xfrm>
        </p:grpSpPr>
        <p:sp>
          <p:nvSpPr>
            <p:cNvPr id="56" name="Oval 55"/>
            <p:cNvSpPr/>
            <p:nvPr/>
          </p:nvSpPr>
          <p:spPr>
            <a:xfrm rot="5400000">
              <a:off x="3348628" y="556408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5400000">
              <a:off x="3080357" y="49530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5400000">
              <a:off x="3937957" y="5591614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5400000">
              <a:off x="3856348" y="4941783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Oval 81"/>
          <p:cNvSpPr/>
          <p:nvPr/>
        </p:nvSpPr>
        <p:spPr>
          <a:xfrm rot="5400000">
            <a:off x="4569647" y="403403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4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07568" y="3658797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318023" y="356737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" name="Picture 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BA7A56"/>
              </a:clrFrom>
              <a:clrTo>
                <a:srgbClr val="BA7A5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1359" y="100272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28" descr="MCj0198820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573286" flipV="1">
            <a:off x="3495974" y="3602594"/>
            <a:ext cx="173020" cy="167614"/>
          </a:xfrm>
          <a:prstGeom prst="rect">
            <a:avLst/>
          </a:prstGeom>
          <a:noFill/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507" y="908094"/>
            <a:ext cx="748860" cy="499567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856637"/>
            <a:ext cx="748860" cy="499567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507" y="6238321"/>
            <a:ext cx="748860" cy="499567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189" y="3567370"/>
            <a:ext cx="748860" cy="499567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89" y="4184131"/>
            <a:ext cx="748860" cy="49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93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075 0.00694 " pathEditMode="relative" rAng="0" ptsTypes="AA">
                                      <p:cBhvr>
                                        <p:cTn id="6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0.08802 -0.03079 L 0.27778 -0.04329 " pathEditMode="relative" rAng="0" ptsTypes="AAA">
                                      <p:cBhvr>
                                        <p:cTn id="9" dur="37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89" y="-217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0.21146 -0.03774 " pathEditMode="relative" rAng="0" ptsTypes="AA">
                                      <p:cBhvr>
                                        <p:cTn id="11" dur="37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73" y="-189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0.32049 -0.05116 " pathEditMode="relative" rAng="0" ptsTypes="AA">
                                      <p:cBhvr>
                                        <p:cTn id="13" dur="3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24" y="-2569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32257 0.09236 " pathEditMode="relative" rAng="0" ptsTypes="AA">
                                      <p:cBhvr>
                                        <p:cTn id="15" dur="3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28" y="460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075 0.00694 L 0.25833 -0.31528 " pathEditMode="relative" rAng="0" ptsTypes="AA">
                                      <p:cBhvr>
                                        <p:cTn id="17" dur="3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67" y="-1611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3.33333E-6 L 0.20833 3.33333E-6 " pathEditMode="relative" rAng="0" ptsTypes="AA">
                                      <p:cBhvr>
                                        <p:cTn id="19" dur="3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38889E-6 -3.7037E-7 L 0.21128 -0.00231 " pathEditMode="relative" rAng="0" ptsTypes="AA">
                                      <p:cBhvr>
                                        <p:cTn id="21" dur="3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56" y="-11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00173 0.00671 L 0.09879 0.00671 L 0.1908 -0.08518 " pathEditMode="relative" rAng="0" ptsTypes="AAA">
                                      <p:cBhvr>
                                        <p:cTn id="23" dur="3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18" y="-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-0.00995 L 0.07431 -0.0754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-3287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3.33333E-6 L 0.03333 3.33333E-6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4.44444E-6 L 0.03334 4.44444E-6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0677 0.00324 L 0.09479 -0.1046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69" y="-5394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0104 0.00949 L -0.08368 -0.1099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32" y="-5972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3333 -4.81481E-6 L 0.03316 -0.15717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3" grpId="1" animBg="1"/>
      <p:bldP spid="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8153400" cy="1829761"/>
          </a:xfrm>
        </p:spPr>
        <p:txBody>
          <a:bodyPr/>
          <a:lstStyle/>
          <a:p>
            <a:pPr algn="ctr"/>
            <a:r>
              <a:rPr lang="en-US" dirty="0"/>
              <a:t>5 Man Mechanics</a:t>
            </a:r>
            <a:br>
              <a:rPr lang="en-US" dirty="0"/>
            </a:br>
            <a:endParaRPr lang="en-US" dirty="0"/>
          </a:p>
        </p:txBody>
      </p:sp>
      <p:pic>
        <p:nvPicPr>
          <p:cNvPr id="2" name="Picture 3" descr="D:\Profiles\brigati\AppData\Local\Microsoft\Windows\Temporary Internet Files\Content.IE5\49948W9S\MC9000196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94507"/>
            <a:ext cx="3902044" cy="3468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PM:  Ineligible Illegally Downfield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32407" t="-720"/>
          <a:stretch>
            <a:fillRect/>
          </a:stretch>
        </p:blipFill>
        <p:spPr>
          <a:xfrm>
            <a:off x="685800" y="1032320"/>
            <a:ext cx="7924800" cy="5755372"/>
          </a:xfrm>
        </p:spPr>
      </p:pic>
      <p:pic>
        <p:nvPicPr>
          <p:cNvPr id="55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419608" y="64008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Oval 57"/>
          <p:cNvSpPr/>
          <p:nvPr/>
        </p:nvSpPr>
        <p:spPr>
          <a:xfrm rot="5400000">
            <a:off x="2796530" y="35948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 rot="5400000">
            <a:off x="2910830" y="387937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rot="5400000">
            <a:off x="3357621" y="300043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5400000">
            <a:off x="3368030" y="33074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 rot="5400000">
            <a:off x="3364952" y="422265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 rot="5400000">
            <a:off x="3373087" y="387937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rot="5400000">
            <a:off x="3385913" y="357683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rot="5400000">
            <a:off x="3742048" y="34182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rot="5400000">
            <a:off x="4776123" y="331431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080357" y="2377135"/>
            <a:ext cx="1200500" cy="381000"/>
            <a:chOff x="3080357" y="2377135"/>
            <a:chExt cx="1200500" cy="381000"/>
          </a:xfrm>
        </p:grpSpPr>
        <p:sp>
          <p:nvSpPr>
            <p:cNvPr id="57" name="Oval 56"/>
            <p:cNvSpPr/>
            <p:nvPr/>
          </p:nvSpPr>
          <p:spPr>
            <a:xfrm rot="5400000">
              <a:off x="3080357" y="2377135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5400000">
              <a:off x="4052257" y="2529535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Oval 69"/>
          <p:cNvSpPr/>
          <p:nvPr/>
        </p:nvSpPr>
        <p:spPr>
          <a:xfrm rot="5400000">
            <a:off x="4192821" y="324791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5400000">
            <a:off x="3282801" y="170603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5400000">
            <a:off x="3895644" y="182033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5400000">
            <a:off x="3743054" y="423797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5400000">
            <a:off x="3726668" y="301931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 rot="5400000">
            <a:off x="3742048" y="380543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080357" y="4941783"/>
            <a:ext cx="1086200" cy="878431"/>
            <a:chOff x="3080357" y="4941783"/>
            <a:chExt cx="1086200" cy="878431"/>
          </a:xfrm>
        </p:grpSpPr>
        <p:sp>
          <p:nvSpPr>
            <p:cNvPr id="56" name="Oval 55"/>
            <p:cNvSpPr/>
            <p:nvPr/>
          </p:nvSpPr>
          <p:spPr>
            <a:xfrm rot="5400000">
              <a:off x="3348628" y="556408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5400000">
              <a:off x="3080357" y="49530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5400000">
              <a:off x="3937957" y="5591614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5400000">
              <a:off x="3856348" y="4941783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Oval 81"/>
          <p:cNvSpPr/>
          <p:nvPr/>
        </p:nvSpPr>
        <p:spPr>
          <a:xfrm rot="5400000">
            <a:off x="4569647" y="403403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318023" y="356737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1359" y="100272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28" descr="MCj019882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8573286" flipV="1">
            <a:off x="3495974" y="3602594"/>
            <a:ext cx="173020" cy="167614"/>
          </a:xfrm>
          <a:prstGeom prst="rect">
            <a:avLst/>
          </a:prstGeom>
          <a:noFill/>
        </p:spPr>
      </p:pic>
      <p:pic>
        <p:nvPicPr>
          <p:cNvPr id="5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864639" y="4477668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Picture 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07568" y="3658797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840" y="6322067"/>
            <a:ext cx="411628" cy="39652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980" y="3607171"/>
            <a:ext cx="411628" cy="39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33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075 0.00694 " pathEditMode="relative" rAng="0" ptsTypes="AA">
                                      <p:cBhvr>
                                        <p:cTn id="6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0.08802 -0.03079 L 0.27778 -0.04329 " pathEditMode="relative" rAng="0" ptsTypes="AAA">
                                      <p:cBhvr>
                                        <p:cTn id="9" dur="37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89" y="-217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0.21146 -0.03774 " pathEditMode="relative" rAng="0" ptsTypes="AA">
                                      <p:cBhvr>
                                        <p:cTn id="11" dur="37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73" y="-189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0.08715 0.0044 " pathEditMode="relative" rAng="0" ptsTypes="AA">
                                      <p:cBhvr>
                                        <p:cTn id="13" dur="3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58" y="208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32257 0.09236 " pathEditMode="relative" rAng="0" ptsTypes="AA">
                                      <p:cBhvr>
                                        <p:cTn id="15" dur="3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28" y="460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3.33333E-6 L 0.20833 3.33333E-6 " pathEditMode="relative" rAng="0" ptsTypes="AA">
                                      <p:cBhvr>
                                        <p:cTn id="17" dur="3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Motion origin="layout" path="M 1.38889E-6 -3.7037E-7 L 0.04462 -0.00231 " pathEditMode="relative" rAng="0" ptsTypes="AA">
                                      <p:cBhvr>
                                        <p:cTn id="19" dur="3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2" y="-11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4.72222E-6 -3.7037E-6 L 0.10486 -3.7037E-6 L 0.20086 0.05255 " pathEditMode="relative" rAng="0" ptsTypes="AAA">
                                      <p:cBhvr>
                                        <p:cTn id="21" dur="3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261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-3.33333E-6 L 0.07778 0.0009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9" y="46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3.33333E-6 0.07987 C 3.33333E-6 0.11575 0.00729 0.15926 0.01336 0.15926 L 0.02673 0.15926 " pathEditMode="relative" rAng="16200000" ptsTypes="AAAA">
                                      <p:cBhvr>
                                        <p:cTn id="2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7" y="7963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0.00694 L -0.075 0.08472 C -0.075 0.11991 -0.0658 0.1625 -0.05834 0.1625 L -0.04167 0.1625 " pathEditMode="relative" rAng="16200000" ptsTypes="AAAA">
                                      <p:cBhvr>
                                        <p:cTn id="2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7778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4653 0.1625 L 0.25 0.4291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26" y="1333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0.00746 0.00486 L 0.02326 -0.0569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-3102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animMotion origin="layout" path="M 0.04115 0.00255 L 0.01701 0.0430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5" y="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3" grpId="0" animBg="1"/>
      <p:bldP spid="73" grpId="0" animBg="1"/>
      <p:bldP spid="7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PM (R&amp;R2):  Cross Field Mechanics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7798" t="-720" b="-1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463" y="5233962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34914" y="2139365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543800" y="5194928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Oval 48"/>
          <p:cNvSpPr/>
          <p:nvPr/>
        </p:nvSpPr>
        <p:spPr>
          <a:xfrm>
            <a:off x="2319223" y="537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98982" y="59318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483545" y="58175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04604" y="537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11629" y="53603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26823" y="536347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483545" y="535533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181001" y="534251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7626714">
            <a:off x="3204060" y="5290733"/>
            <a:ext cx="173020" cy="167614"/>
          </a:xfrm>
          <a:prstGeom prst="rect">
            <a:avLst/>
          </a:prstGeom>
          <a:noFill/>
        </p:spPr>
      </p:pic>
      <p:sp>
        <p:nvSpPr>
          <p:cNvPr id="59" name="Oval 58"/>
          <p:cNvSpPr/>
          <p:nvPr/>
        </p:nvSpPr>
        <p:spPr>
          <a:xfrm>
            <a:off x="3025929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111249" y="408822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060705" y="453560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876800" y="4970071"/>
            <a:ext cx="228600" cy="914903"/>
            <a:chOff x="6477000" y="4689240"/>
            <a:chExt cx="228600" cy="914903"/>
          </a:xfrm>
        </p:grpSpPr>
        <p:sp>
          <p:nvSpPr>
            <p:cNvPr id="47" name="Oval 46"/>
            <p:cNvSpPr/>
            <p:nvPr/>
          </p:nvSpPr>
          <p:spPr>
            <a:xfrm>
              <a:off x="6477000" y="537554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6477000" y="4689240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Oval 47"/>
          <p:cNvSpPr/>
          <p:nvPr/>
        </p:nvSpPr>
        <p:spPr>
          <a:xfrm>
            <a:off x="2896372" y="585174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183756" y="480496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826823" y="503356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12110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409601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136900" y="4414876"/>
            <a:ext cx="241948" cy="1189267"/>
            <a:chOff x="5396852" y="4643476"/>
            <a:chExt cx="241948" cy="1189267"/>
          </a:xfrm>
        </p:grpSpPr>
        <p:sp>
          <p:nvSpPr>
            <p:cNvPr id="52" name="Oval 51"/>
            <p:cNvSpPr/>
            <p:nvPr/>
          </p:nvSpPr>
          <p:spPr>
            <a:xfrm>
              <a:off x="5410200" y="560414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396852" y="4643476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219200" y="4088229"/>
            <a:ext cx="228600" cy="228600"/>
            <a:chOff x="7586630" y="5105400"/>
            <a:chExt cx="228600" cy="228600"/>
          </a:xfrm>
        </p:grpSpPr>
        <p:sp>
          <p:nvSpPr>
            <p:cNvPr id="38" name="Oval 37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28" descr="MCj01988200000[1]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58" name="Oval 57"/>
          <p:cNvSpPr/>
          <p:nvPr/>
        </p:nvSpPr>
        <p:spPr>
          <a:xfrm>
            <a:off x="4479491" y="497007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29840" y="385962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541745" y="4153941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3" y="3828356"/>
            <a:ext cx="445770" cy="55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0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81481E-6 L -2.22222E-6 0.0942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9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8.88889E-6 3.33333E-6 L -8.88889E-6 -0.19399 L -0.11841 -0.19514 " pathEditMode="relative" ptsTypes="AAA">
                                      <p:cBhvr>
                                        <p:cTn id="8" dur="22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2.22222E-6 0.09422 L -0.20972 -0.17245 " pathEditMode="relative" rAng="0" ptsTypes="AA">
                                      <p:cBhvr>
                                        <p:cTn id="10" dur="1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86" y="-1333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1.66667E-6 2.96296E-6 L -1.66667E-6 -0.09121 L -0.15642 0.06065 " pathEditMode="relative" ptsTypes="AAA">
                                      <p:cBhvr>
                                        <p:cTn id="12" dur="44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.00191 -0.0081 L -0.06892 0.06806 " pathEditMode="relative" rAng="0" ptsTypes="AA">
                                      <p:cBhvr>
                                        <p:cTn id="20" dur="17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379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-4.44444E-6 L 3.33333E-6 -0.18194 " pathEditMode="relative" rAng="0" ptsTypes="AA">
                                      <p:cBhvr>
                                        <p:cTn id="22" dur="2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09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11111E-6 -1.48148E-6 L -1.11111E-6 -0.1099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50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animMotion origin="layout" path="M -1.11111E-6 -0.11018 L -0.00069 -0.0321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388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2.5E-6 -1.85185E-6 L -0.10573 0.0828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95" y="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18194 L -0.21459 -0.18194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3217 L -1.11111E-6 -0.1879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0.00092 L 0.04688 0.0020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6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PM:  R – Preventive Officiating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7798" t="-720" b="-1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A7A57"/>
              </a:clrFrom>
              <a:clrTo>
                <a:srgbClr val="BA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463" y="4549081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34915" y="20574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543800" y="4510047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477000" y="469066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19223" y="468592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98982" y="52470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483545" y="51327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410200" y="491926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04604" y="468592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11629" y="46755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26823" y="46785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483545" y="467045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181001" y="465763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7626714">
            <a:off x="3204060" y="4605852"/>
            <a:ext cx="173020" cy="167614"/>
          </a:xfrm>
          <a:prstGeom prst="rect">
            <a:avLst/>
          </a:prstGeom>
          <a:noFill/>
        </p:spPr>
      </p:pic>
      <p:sp>
        <p:nvSpPr>
          <p:cNvPr id="59" name="Oval 58"/>
          <p:cNvSpPr/>
          <p:nvPr/>
        </p:nvSpPr>
        <p:spPr>
          <a:xfrm>
            <a:off x="3025929" y="43637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29840" y="317474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133704" y="39912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060705" y="385072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477000" y="400435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600200" y="4422658"/>
            <a:ext cx="228600" cy="688022"/>
            <a:chOff x="1219200" y="4422658"/>
            <a:chExt cx="228600" cy="688022"/>
          </a:xfrm>
        </p:grpSpPr>
        <p:sp>
          <p:nvSpPr>
            <p:cNvPr id="48" name="Oval 47"/>
            <p:cNvSpPr/>
            <p:nvPr/>
          </p:nvSpPr>
          <p:spPr>
            <a:xfrm>
              <a:off x="1219200" y="488208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219200" y="4422658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Oval 65"/>
          <p:cNvSpPr/>
          <p:nvPr/>
        </p:nvSpPr>
        <p:spPr>
          <a:xfrm>
            <a:off x="3826823" y="434868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12110" y="43637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409601" y="43637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396852" y="395859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120615" y="395859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541745" y="3469060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val Callout 1"/>
          <p:cNvSpPr/>
          <p:nvPr/>
        </p:nvSpPr>
        <p:spPr>
          <a:xfrm>
            <a:off x="4478291" y="5395180"/>
            <a:ext cx="1656206" cy="1001387"/>
          </a:xfrm>
          <a:prstGeom prst="wedgeEllipseCallout">
            <a:avLst>
              <a:gd name="adj1" fmla="val -35147"/>
              <a:gd name="adj2" fmla="val 74336"/>
            </a:avLst>
          </a:prstGeom>
          <a:solidFill>
            <a:srgbClr val="FF0000"/>
          </a:solidFill>
          <a:ln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Ball’s Away!</a:t>
            </a:r>
          </a:p>
        </p:txBody>
      </p:sp>
      <p:sp>
        <p:nvSpPr>
          <p:cNvPr id="40" name="Line Callout 1 39"/>
          <p:cNvSpPr/>
          <p:nvPr/>
        </p:nvSpPr>
        <p:spPr>
          <a:xfrm>
            <a:off x="2666644" y="5715000"/>
            <a:ext cx="1526391" cy="681567"/>
          </a:xfrm>
          <a:prstGeom prst="borderCallout1">
            <a:avLst>
              <a:gd name="adj1" fmla="val 22264"/>
              <a:gd name="adj2" fmla="val 104822"/>
              <a:gd name="adj3" fmla="val 159634"/>
              <a:gd name="adj4" fmla="val 129701"/>
            </a:avLst>
          </a:prstGeom>
          <a:solidFill>
            <a:srgbClr val="FF0000"/>
          </a:solidFill>
          <a:ln w="508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Stay with QB</a:t>
            </a:r>
          </a:p>
          <a:p>
            <a:pPr algn="ctr"/>
            <a:r>
              <a:rPr lang="en-US" sz="1100" dirty="0"/>
              <a:t>Don’t be a Head </a:t>
            </a:r>
            <a:r>
              <a:rPr lang="en-US" sz="1100" dirty="0" err="1"/>
              <a:t>Wagger</a:t>
            </a:r>
            <a:r>
              <a:rPr lang="en-US" sz="1100" dirty="0"/>
              <a:t>!</a:t>
            </a:r>
          </a:p>
        </p:txBody>
      </p:sp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76848" y="6570603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093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76729E-6 L -2.22222E-6 0.093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3.33333E-6 0.09392 L 0.24167 0.0495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83" y="-222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PM:  R &amp; Wings – Backward  Pass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7798" t="-720" b="-1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956"/>
              </a:clrFrom>
              <a:clrTo>
                <a:srgbClr val="B9795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463" y="4549081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34915" y="20574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543800" y="4510047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477000" y="469066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19223" y="468592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94473" y="489905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194473" y="548640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410200" y="514786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04604" y="468592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11629" y="46755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26823" y="46785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483545" y="467045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181001" y="465763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7626714">
            <a:off x="3204060" y="4605852"/>
            <a:ext cx="173020" cy="167614"/>
          </a:xfrm>
          <a:prstGeom prst="rect">
            <a:avLst/>
          </a:prstGeom>
          <a:noFill/>
        </p:spPr>
      </p:pic>
      <p:sp>
        <p:nvSpPr>
          <p:cNvPr id="59" name="Oval 58"/>
          <p:cNvSpPr/>
          <p:nvPr/>
        </p:nvSpPr>
        <p:spPr>
          <a:xfrm>
            <a:off x="3025929" y="43637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29840" y="317474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133704" y="39912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060705" y="385072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477000" y="400435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600200" y="4422658"/>
            <a:ext cx="228600" cy="688022"/>
            <a:chOff x="1219200" y="4422658"/>
            <a:chExt cx="228600" cy="688022"/>
          </a:xfrm>
        </p:grpSpPr>
        <p:sp>
          <p:nvSpPr>
            <p:cNvPr id="48" name="Oval 47"/>
            <p:cNvSpPr/>
            <p:nvPr/>
          </p:nvSpPr>
          <p:spPr>
            <a:xfrm>
              <a:off x="1219200" y="488208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219200" y="4422658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Oval 65"/>
          <p:cNvSpPr/>
          <p:nvPr/>
        </p:nvSpPr>
        <p:spPr>
          <a:xfrm>
            <a:off x="3826823" y="434868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12110" y="43637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409601" y="43637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396852" y="395859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120615" y="395859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541745" y="3469060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76848" y="6570603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1" y="4356760"/>
            <a:ext cx="594400" cy="58899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7467144" y="4365022"/>
            <a:ext cx="574672" cy="585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4319265" y="6277995"/>
            <a:ext cx="574672" cy="585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Oval Callout 37"/>
          <p:cNvSpPr/>
          <p:nvPr/>
        </p:nvSpPr>
        <p:spPr>
          <a:xfrm>
            <a:off x="457200" y="3774161"/>
            <a:ext cx="1541509" cy="662849"/>
          </a:xfrm>
          <a:prstGeom prst="wedgeEllipseCallout">
            <a:avLst>
              <a:gd name="adj1" fmla="val -41793"/>
              <a:gd name="adj2" fmla="val 50662"/>
            </a:avLst>
          </a:prstGeom>
          <a:solidFill>
            <a:srgbClr val="FF0000"/>
          </a:solidFill>
          <a:ln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Back!</a:t>
            </a:r>
          </a:p>
        </p:txBody>
      </p:sp>
      <p:sp>
        <p:nvSpPr>
          <p:cNvPr id="39" name="Oval Callout 38"/>
          <p:cNvSpPr/>
          <p:nvPr/>
        </p:nvSpPr>
        <p:spPr>
          <a:xfrm>
            <a:off x="7602491" y="3774161"/>
            <a:ext cx="1541509" cy="662849"/>
          </a:xfrm>
          <a:prstGeom prst="wedgeEllipseCallout">
            <a:avLst>
              <a:gd name="adj1" fmla="val -41793"/>
              <a:gd name="adj2" fmla="val 50662"/>
            </a:avLst>
          </a:prstGeom>
          <a:solidFill>
            <a:srgbClr val="FF0000"/>
          </a:solidFill>
          <a:ln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Back!</a:t>
            </a:r>
          </a:p>
        </p:txBody>
      </p:sp>
      <p:sp>
        <p:nvSpPr>
          <p:cNvPr id="41" name="Oval Callout 40"/>
          <p:cNvSpPr/>
          <p:nvPr/>
        </p:nvSpPr>
        <p:spPr>
          <a:xfrm>
            <a:off x="4471503" y="5715000"/>
            <a:ext cx="1541509" cy="662849"/>
          </a:xfrm>
          <a:prstGeom prst="wedgeEllipseCallout">
            <a:avLst>
              <a:gd name="adj1" fmla="val -41793"/>
              <a:gd name="adj2" fmla="val 50662"/>
            </a:avLst>
          </a:prstGeom>
          <a:solidFill>
            <a:srgbClr val="FF0000"/>
          </a:solidFill>
          <a:ln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Back!</a:t>
            </a:r>
          </a:p>
        </p:txBody>
      </p:sp>
    </p:spTree>
    <p:extLst>
      <p:ext uri="{BB962C8B-B14F-4D97-AF65-F5344CB8AC3E}">
        <p14:creationId xmlns:p14="http://schemas.microsoft.com/office/powerpoint/2010/main" val="85064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3.33333E-6 0.03842 " pathEditMode="relative" rAng="0" ptsTypes="AA">
                                      <p:cBhvr>
                                        <p:cTn id="6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2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0.03842 L 0.24861 0.08287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31" y="22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PM:  R &amp; U – Passer Beyond LOS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32407" t="-720"/>
          <a:stretch>
            <a:fillRect/>
          </a:stretch>
        </p:blipFill>
        <p:spPr>
          <a:xfrm>
            <a:off x="685800" y="1032320"/>
            <a:ext cx="7924800" cy="5755372"/>
          </a:xfrm>
        </p:spPr>
      </p:pic>
      <p:pic>
        <p:nvPicPr>
          <p:cNvPr id="55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419608" y="64008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Oval 57"/>
          <p:cNvSpPr/>
          <p:nvPr/>
        </p:nvSpPr>
        <p:spPr>
          <a:xfrm rot="5400000">
            <a:off x="2796530" y="35948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 rot="5400000">
            <a:off x="2910830" y="387937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rot="5400000">
            <a:off x="3357621" y="300043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5400000">
            <a:off x="3368030" y="33074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 rot="5400000">
            <a:off x="3364952" y="422265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 rot="5400000">
            <a:off x="3373087" y="387937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rot="5400000">
            <a:off x="3385913" y="357683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rot="5400000">
            <a:off x="3742048" y="34182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rot="5400000">
            <a:off x="4776123" y="331431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080357" y="2377135"/>
            <a:ext cx="1200500" cy="381000"/>
            <a:chOff x="3080357" y="2377135"/>
            <a:chExt cx="1200500" cy="381000"/>
          </a:xfrm>
        </p:grpSpPr>
        <p:sp>
          <p:nvSpPr>
            <p:cNvPr id="57" name="Oval 56"/>
            <p:cNvSpPr/>
            <p:nvPr/>
          </p:nvSpPr>
          <p:spPr>
            <a:xfrm rot="5400000">
              <a:off x="3080357" y="2377135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5400000">
              <a:off x="4052257" y="2529535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Oval 69"/>
          <p:cNvSpPr/>
          <p:nvPr/>
        </p:nvSpPr>
        <p:spPr>
          <a:xfrm rot="5400000">
            <a:off x="4192821" y="324791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5400000">
            <a:off x="3282801" y="170603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5400000">
            <a:off x="3895644" y="182033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5400000">
            <a:off x="3743054" y="423797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5400000">
            <a:off x="3726668" y="301931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 rot="5400000">
            <a:off x="3742048" y="380543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080357" y="4941783"/>
            <a:ext cx="1086200" cy="878431"/>
            <a:chOff x="3080357" y="4941783"/>
            <a:chExt cx="1086200" cy="878431"/>
          </a:xfrm>
        </p:grpSpPr>
        <p:sp>
          <p:nvSpPr>
            <p:cNvPr id="56" name="Oval 55"/>
            <p:cNvSpPr/>
            <p:nvPr/>
          </p:nvSpPr>
          <p:spPr>
            <a:xfrm rot="5400000">
              <a:off x="3348628" y="556408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5400000">
              <a:off x="3080357" y="49530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5400000">
              <a:off x="3937957" y="5591614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5400000">
              <a:off x="3856348" y="4941783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Oval 81"/>
          <p:cNvSpPr/>
          <p:nvPr/>
        </p:nvSpPr>
        <p:spPr>
          <a:xfrm rot="5400000">
            <a:off x="4569647" y="403403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318023" y="356737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1359" y="100272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28" descr="MCj019882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8573286" flipV="1">
            <a:off x="3495974" y="3602594"/>
            <a:ext cx="173020" cy="167614"/>
          </a:xfrm>
          <a:prstGeom prst="rect">
            <a:avLst/>
          </a:prstGeom>
          <a:noFill/>
        </p:spPr>
      </p:pic>
      <p:pic>
        <p:nvPicPr>
          <p:cNvPr id="5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864639" y="4477668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Picture 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07568" y="3658797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455" y="4718828"/>
            <a:ext cx="411628" cy="39652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732" y="4520567"/>
            <a:ext cx="411628" cy="39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90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075 0.00694 " pathEditMode="relative" rAng="0" ptsTypes="AA">
                                      <p:cBhvr>
                                        <p:cTn id="6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0.08802 -0.03079 L 0.27778 -0.04329 " pathEditMode="relative" rAng="0" ptsTypes="AAA">
                                      <p:cBhvr>
                                        <p:cTn id="9" dur="37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89" y="-217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3.33333E-6 4.44444E-6 L -0.075 0.00578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27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0.21146 -0.03774 " pathEditMode="relative" rAng="0" ptsTypes="AA">
                                      <p:cBhvr>
                                        <p:cTn id="13" dur="37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73" y="-1898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0.32049 -0.05116 " pathEditMode="relative" rAng="0" ptsTypes="AA">
                                      <p:cBhvr>
                                        <p:cTn id="15" dur="3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24" y="-256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32257 0.09236 " pathEditMode="relative" rAng="0" ptsTypes="AA">
                                      <p:cBhvr>
                                        <p:cTn id="17" dur="3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28" y="460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3.33333E-6 L 0.20833 3.33333E-6 " pathEditMode="relative" rAng="0" ptsTypes="AA">
                                      <p:cBhvr>
                                        <p:cTn id="19" dur="3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38889E-6 -3.7037E-7 L 0.21128 -0.00231 " pathEditMode="relative" rAng="0" ptsTypes="AA">
                                      <p:cBhvr>
                                        <p:cTn id="21" dur="3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56" y="-11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4.72222E-6 -3.7037E-6 L 0.10486 -3.7037E-6 L 0.20086 0.05255 " pathEditMode="relative" rAng="0" ptsTypes="AAA">
                                      <p:cBhvr>
                                        <p:cTn id="23" dur="3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2616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0.0037 L -0.00174 0.08356 C -0.00174 0.11944 0.03003 0.16296 0.05573 0.16296 L 0.11319 0.16296 " pathEditMode="relative" rAng="16200000" ptsTypes="FfFF">
                                      <p:cBhvr>
                                        <p:cTn id="2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47" y="7963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0.00694 L -0.075 0.08472 C -0.075 0.11991 -0.04497 0.1625 -0.02084 0.1625 L 0.03333 0.1625 " pathEditMode="relative" rAng="16200000" ptsTypes="FfFF">
                                      <p:cBhvr>
                                        <p:cTn id="2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7778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3976 0.16643 L 0.48976 0.1775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2.22222E-6 L 0.20642 0.0261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12" y="1296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0.00579 L -0.05833 0.116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73" grpId="0" animBg="1"/>
      <p:bldP spid="7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PM:  U – Trapped Pass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7798" t="-720" b="-1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A7A57"/>
              </a:clrFrom>
              <a:clrTo>
                <a:srgbClr val="BA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463" y="5233962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34914" y="21336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543800" y="5194928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Oval 48"/>
          <p:cNvSpPr/>
          <p:nvPr/>
        </p:nvSpPr>
        <p:spPr>
          <a:xfrm>
            <a:off x="2319223" y="537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98982" y="59318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483545" y="58175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04604" y="537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11629" y="53603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26823" y="536347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483545" y="535533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181001" y="534251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7626714">
            <a:off x="3204060" y="5290733"/>
            <a:ext cx="173020" cy="167614"/>
          </a:xfrm>
          <a:prstGeom prst="rect">
            <a:avLst/>
          </a:prstGeom>
          <a:noFill/>
        </p:spPr>
      </p:pic>
      <p:sp>
        <p:nvSpPr>
          <p:cNvPr id="59" name="Oval 58"/>
          <p:cNvSpPr/>
          <p:nvPr/>
        </p:nvSpPr>
        <p:spPr>
          <a:xfrm>
            <a:off x="3025929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133704" y="467616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060705" y="453560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477000" y="4689240"/>
            <a:ext cx="228600" cy="914903"/>
            <a:chOff x="6477000" y="4689240"/>
            <a:chExt cx="228600" cy="914903"/>
          </a:xfrm>
        </p:grpSpPr>
        <p:sp>
          <p:nvSpPr>
            <p:cNvPr id="47" name="Oval 46"/>
            <p:cNvSpPr/>
            <p:nvPr/>
          </p:nvSpPr>
          <p:spPr>
            <a:xfrm>
              <a:off x="6477000" y="537554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6477000" y="4689240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219200" y="5107539"/>
            <a:ext cx="228600" cy="688022"/>
            <a:chOff x="1219200" y="4422658"/>
            <a:chExt cx="228600" cy="688022"/>
          </a:xfrm>
        </p:grpSpPr>
        <p:sp>
          <p:nvSpPr>
            <p:cNvPr id="48" name="Oval 47"/>
            <p:cNvSpPr/>
            <p:nvPr/>
          </p:nvSpPr>
          <p:spPr>
            <a:xfrm>
              <a:off x="1219200" y="488208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219200" y="4422658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Oval 65"/>
          <p:cNvSpPr/>
          <p:nvPr/>
        </p:nvSpPr>
        <p:spPr>
          <a:xfrm>
            <a:off x="3826823" y="503356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12110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409601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396852" y="4643476"/>
            <a:ext cx="241948" cy="1189267"/>
            <a:chOff x="5396852" y="4643476"/>
            <a:chExt cx="241948" cy="1189267"/>
          </a:xfrm>
        </p:grpSpPr>
        <p:sp>
          <p:nvSpPr>
            <p:cNvPr id="52" name="Oval 51"/>
            <p:cNvSpPr/>
            <p:nvPr/>
          </p:nvSpPr>
          <p:spPr>
            <a:xfrm>
              <a:off x="5410200" y="560414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396852" y="4643476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Oval 57"/>
          <p:cNvSpPr/>
          <p:nvPr/>
        </p:nvSpPr>
        <p:spPr>
          <a:xfrm>
            <a:off x="4120615" y="464347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29840" y="385962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541745" y="4153941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809" y="4029383"/>
            <a:ext cx="944028" cy="53162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2" y="4226156"/>
            <a:ext cx="944028" cy="53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5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76729E-6 L -2.22222E-6 0.09392 " pathEditMode="relative" rAng="0" ptsTypes="AA">
                                      <p:cBhvr>
                                        <p:cTn id="6" dur="8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8.33333E-7 -4.51538E-6 L -0.00104 -0.24821 L 0.21893 -0.24821 " pathEditMode="relative" ptsTypes="AAA">
                                      <p:cBhvr>
                                        <p:cTn id="8" dur="1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50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1007 -0.18875 L -0.05035 -0.18875 C -0.02778 -0.18875 -0.00035 -0.13624 -0.00035 -0.09414 L -0.00035 -0.00069 " pathEditMode="relative" rAng="10800000" ptsTypes="FfFF">
                                      <p:cBhvr>
                                        <p:cTn id="10" dur="1400" spd="-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17" y="941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4.72222E-6 3.58316E-6 L 4.72222E-6 -0.20194 L -0.03681 -0.1529 " pathEditMode="relative" ptsTypes="AAA">
                                      <p:cBhvr>
                                        <p:cTn id="12" dur="16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5.55556E-7 -3.77516E-6 L 5.55556E-7 -0.14596 L -0.07309 -0.20217 " pathEditMode="relative" ptsTypes="AAA">
                                      <p:cBhvr>
                                        <p:cTn id="14" dur="1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1.11111E-6 -4.82535E-6 L -0.00069 -0.12098 " pathEditMode="relative" rAng="0" ptsTypes="AA">
                                      <p:cBhvr>
                                        <p:cTn id="16" dur="1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606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3.33333E-6 -1.8043E-6 L 3.33333E-6 -0.1152 " pathEditMode="relative" rAng="0" ptsTypes="AA">
                                      <p:cBhvr>
                                        <p:cTn id="18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76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2.22222E-6 0.09392 L -0.19305 -0.17233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53" y="-1332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05556E-6 3.93245E-6 L -0.21268 -0.07935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42" y="-397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5E-6 4.07407E-6 L -0.11406 0.07268 " pathEditMode="relative" rAng="0" ptsTypes="AA">
                                      <p:cBhvr>
                                        <p:cTn id="24" dur="12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12" y="363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2.77778E-6 2.59259E-6 L -0.15173 -0.0039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87" y="-20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6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PM:  Intentional Grounding</a:t>
            </a:r>
            <a:endParaRPr lang="en-US" sz="3600" dirty="0"/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32407" t="-720"/>
          <a:stretch>
            <a:fillRect/>
          </a:stretch>
        </p:blipFill>
        <p:spPr>
          <a:xfrm>
            <a:off x="685800" y="1032320"/>
            <a:ext cx="7924800" cy="5755372"/>
          </a:xfrm>
        </p:spPr>
      </p:pic>
      <p:pic>
        <p:nvPicPr>
          <p:cNvPr id="55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419608" y="64008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Oval 57"/>
          <p:cNvSpPr/>
          <p:nvPr/>
        </p:nvSpPr>
        <p:spPr>
          <a:xfrm rot="5400000">
            <a:off x="2796530" y="35948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 rot="5400000">
            <a:off x="2910830" y="387937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rot="5400000">
            <a:off x="3357621" y="300043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5400000">
            <a:off x="3368030" y="33074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 rot="5400000">
            <a:off x="3364952" y="422265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 rot="5400000">
            <a:off x="3373087" y="387937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rot="5400000">
            <a:off x="3385913" y="357683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rot="5400000">
            <a:off x="3742048" y="34182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rot="5400000">
            <a:off x="4776123" y="331431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080357" y="2377135"/>
            <a:ext cx="1200500" cy="381000"/>
            <a:chOff x="3080357" y="2377135"/>
            <a:chExt cx="1200500" cy="381000"/>
          </a:xfrm>
        </p:grpSpPr>
        <p:sp>
          <p:nvSpPr>
            <p:cNvPr id="57" name="Oval 56"/>
            <p:cNvSpPr/>
            <p:nvPr/>
          </p:nvSpPr>
          <p:spPr>
            <a:xfrm rot="5400000">
              <a:off x="3080357" y="2377135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5400000">
              <a:off x="4052257" y="2529535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Oval 69"/>
          <p:cNvSpPr/>
          <p:nvPr/>
        </p:nvSpPr>
        <p:spPr>
          <a:xfrm rot="5400000">
            <a:off x="4192821" y="324791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5400000">
            <a:off x="3282801" y="170603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5400000">
            <a:off x="3895644" y="182033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5400000">
            <a:off x="3743054" y="423797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5400000">
            <a:off x="3726668" y="301931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 rot="5400000">
            <a:off x="3742048" y="380543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080357" y="4941783"/>
            <a:ext cx="1086200" cy="878431"/>
            <a:chOff x="3080357" y="4941783"/>
            <a:chExt cx="1086200" cy="878431"/>
          </a:xfrm>
        </p:grpSpPr>
        <p:sp>
          <p:nvSpPr>
            <p:cNvPr id="56" name="Oval 55"/>
            <p:cNvSpPr/>
            <p:nvPr/>
          </p:nvSpPr>
          <p:spPr>
            <a:xfrm rot="5400000">
              <a:off x="3348628" y="556408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5400000">
              <a:off x="3080357" y="49530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5400000">
              <a:off x="3937957" y="5591614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5400000">
              <a:off x="3856348" y="4941783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Oval 81"/>
          <p:cNvSpPr/>
          <p:nvPr/>
        </p:nvSpPr>
        <p:spPr>
          <a:xfrm rot="5400000">
            <a:off x="4569647" y="403403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318023" y="356737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1359" y="100272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28" descr="MCj019882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8573286" flipV="1">
            <a:off x="3495974" y="3602594"/>
            <a:ext cx="173020" cy="167614"/>
          </a:xfrm>
          <a:prstGeom prst="rect">
            <a:avLst/>
          </a:prstGeom>
          <a:noFill/>
        </p:spPr>
      </p:pic>
      <p:pic>
        <p:nvPicPr>
          <p:cNvPr id="5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864639" y="4477668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Picture 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07568" y="3658797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403" y="4800600"/>
            <a:ext cx="411628" cy="396522"/>
          </a:xfrm>
          <a:prstGeom prst="rect">
            <a:avLst/>
          </a:prstGeom>
        </p:spPr>
      </p:pic>
      <p:sp>
        <p:nvSpPr>
          <p:cNvPr id="36" name="Oval Callout 35"/>
          <p:cNvSpPr/>
          <p:nvPr/>
        </p:nvSpPr>
        <p:spPr>
          <a:xfrm>
            <a:off x="2955913" y="5326231"/>
            <a:ext cx="1541509" cy="662849"/>
          </a:xfrm>
          <a:prstGeom prst="wedgeEllipseCallout">
            <a:avLst>
              <a:gd name="adj1" fmla="val -41793"/>
              <a:gd name="adj2" fmla="val 50662"/>
            </a:avLst>
          </a:prstGeom>
          <a:solidFill>
            <a:srgbClr val="FF0000"/>
          </a:solidFill>
          <a:ln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There was no receiver in the area</a:t>
            </a:r>
          </a:p>
        </p:txBody>
      </p:sp>
    </p:spTree>
    <p:extLst>
      <p:ext uri="{BB962C8B-B14F-4D97-AF65-F5344CB8AC3E}">
        <p14:creationId xmlns:p14="http://schemas.microsoft.com/office/powerpoint/2010/main" val="270981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075 0.00694 " pathEditMode="relative" rAng="0" ptsTypes="AA">
                                      <p:cBhvr>
                                        <p:cTn id="6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0.08802 -0.03079 L 0.27778 -0.04329 " pathEditMode="relative" rAng="0" ptsTypes="AAA">
                                      <p:cBhvr>
                                        <p:cTn id="9" dur="37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89" y="-217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0.21146 -0.03774 " pathEditMode="relative" rAng="0" ptsTypes="AA">
                                      <p:cBhvr>
                                        <p:cTn id="11" dur="37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73" y="-189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0.32049 -0.05116 " pathEditMode="relative" rAng="0" ptsTypes="AA">
                                      <p:cBhvr>
                                        <p:cTn id="13" dur="3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24" y="-2569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32257 0.09236 " pathEditMode="relative" rAng="0" ptsTypes="AA">
                                      <p:cBhvr>
                                        <p:cTn id="15" dur="3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28" y="460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3.33333E-6 L 0.20833 3.33333E-6 " pathEditMode="relative" rAng="0" ptsTypes="AA">
                                      <p:cBhvr>
                                        <p:cTn id="17" dur="3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38889E-6 -3.7037E-7 L 0.21128 -0.00231 " pathEditMode="relative" rAng="0" ptsTypes="AA">
                                      <p:cBhvr>
                                        <p:cTn id="19" dur="3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56" y="-11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4.72222E-6 -3.7037E-6 L 0.10486 -3.7037E-6 L 0.20086 0.05255 " pathEditMode="relative" rAng="0" ptsTypes="AAA">
                                      <p:cBhvr>
                                        <p:cTn id="21" dur="3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261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11111E-6 -4.44444E-6 L -0.05833 0.1944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9722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5E-6 -2.22222E-6 L -0.03785 0.0504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2" y="2523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3.33333E-6 0.07987 C 3.33333E-6 0.11575 0.00729 0.15926 0.01336 0.15926 L 0.02673 0.15926 " pathEditMode="relative" rAng="16200000" ptsTypes="AAAA">
                                      <p:cBhvr>
                                        <p:cTn id="2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7" y="7963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0.00694 L -0.075 0.08472 C -0.075 0.11991 -0.0658 0.1625 -0.05834 0.1625 L -0.04167 0.1625 " pathEditMode="relative" rAng="16200000" ptsTypes="AAAA">
                                      <p:cBhvr>
                                        <p:cTn id="2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7778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467 0.16273 L 0.14166 0.4365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10" y="1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1111E-6 L 0.06476 0.0569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9" y="2847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128 -0.00231 L -0.06615 -0.0745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72" y="-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"/>
                            </p:stCondLst>
                            <p:childTnLst>
                              <p:par>
                                <p:cTn id="4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0.0044 L 0.05695 -0.00232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73" grpId="0" animBg="1"/>
      <p:bldP spid="74" grpId="0" animBg="1"/>
      <p:bldP spid="75" grpId="0" animBg="1"/>
      <p:bldP spid="76" grpId="0" animBg="1"/>
      <p:bldP spid="36" grpId="0" animBg="1"/>
      <p:bldP spid="36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Wing</a:t>
            </a:r>
            <a:r>
              <a:rPr lang="en-US" dirty="0"/>
              <a:t>: When runner goes OOB, turn &amp; look OOB.  Watch players return to the field.</a:t>
            </a:r>
          </a:p>
          <a:p>
            <a:endParaRPr lang="en-US" dirty="0"/>
          </a:p>
          <a:p>
            <a:r>
              <a:rPr lang="en-US" b="1" dirty="0"/>
              <a:t>Crew</a:t>
            </a:r>
            <a:r>
              <a:rPr lang="en-US" dirty="0"/>
              <a:t>: Important to keep head level &amp; swivel once ball is dead.</a:t>
            </a:r>
          </a:p>
          <a:p>
            <a:endParaRPr lang="en-US" dirty="0"/>
          </a:p>
          <a:p>
            <a:r>
              <a:rPr lang="en-US" dirty="0"/>
              <a:t>Keys: Watch the A tackle &amp; guard – fire out = run play.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R/HL/LJ/BJ</a:t>
            </a:r>
            <a:r>
              <a:rPr lang="en-US" dirty="0"/>
              <a:t>:  When space permits STOP 5 YDS from the pile of players to better see dead ball action.</a:t>
            </a:r>
          </a:p>
          <a:p>
            <a:endParaRPr lang="en-US" dirty="0"/>
          </a:p>
          <a:p>
            <a:r>
              <a:rPr lang="en-US" b="1" dirty="0"/>
              <a:t>BJ:</a:t>
            </a:r>
            <a:r>
              <a:rPr lang="en-US" dirty="0"/>
              <a:t> Stay between the hashes during the run, then hustle to the SL as needed once the ball is dead.</a:t>
            </a:r>
          </a:p>
          <a:p>
            <a:endParaRPr lang="en-US" dirty="0"/>
          </a:p>
          <a:p>
            <a:r>
              <a:rPr lang="en-US" dirty="0"/>
              <a:t>Point of Attack (POA): Where the action is &amp; your concentration.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Run Mechanics (RUM) POE</a:t>
            </a:r>
          </a:p>
        </p:txBody>
      </p:sp>
    </p:spTree>
    <p:extLst>
      <p:ext uri="{BB962C8B-B14F-4D97-AF65-F5344CB8AC3E}">
        <p14:creationId xmlns:p14="http://schemas.microsoft.com/office/powerpoint/2010/main" val="36568513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RUM:  Run to SL:  “Open Door”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42654" t="-649" r="26668" b="-73"/>
          <a:stretch/>
        </p:blipFill>
        <p:spPr>
          <a:xfrm rot="162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702029" y="3187297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B56"/>
              </a:clrFrom>
              <a:clrTo>
                <a:srgbClr val="B97B5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4136486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052918" y="12954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34166" y="6248400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6934200" y="4124363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4370165" y="455151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282029" y="434231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974968" y="457091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78496" y="510513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178496" y="452378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126099" y="432599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02099" y="433332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09124" y="432291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24318" y="432599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481040" y="431785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178496" y="430503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7626714">
            <a:off x="3201555" y="4253253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1860668" y="422120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023424" y="401117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643752" y="363841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595340" y="365058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123736" y="381279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598765" y="392890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824318" y="399608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09605" y="401117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407096" y="401117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165465" y="5105131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4255865" y="351468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295437" y="293644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1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7 L -0.20365 -0.08634 L -0.2408 -0.19259 L -0.25469 -0.36898 " pathEditMode="relative" ptsTypes="AAAA">
                                      <p:cBhvr>
                                        <p:cTn id="21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33333E-6 2.59259E-6 L -0.25625 -0.0449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12" y="-2245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6.93889E-18 2.22222E-6 L 6.93889E-18 0.09444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22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4.07407E-6 L -0.14792 -0.15926 " pathEditMode="relative" rAng="0" ptsTypes="AA">
                                      <p:cBhvr>
                                        <p:cTn id="27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96" y="-7963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6.93889E-18 0.09444 L 6.93889E-18 -0.2388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14792 -0.15926 L -0.14792 -0.23704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89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40741E-7 L -0.12778 -0.05671 " pathEditMode="relative" rAng="0" ptsTypes="AA">
                                      <p:cBhvr>
                                        <p:cTn id="33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89" y="-2847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12778 -0.05671 L -0.12569 -0.23171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875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2.77778E-6 -3.7037E-6 L -0.11077 0.0171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8" y="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VCM Definition: Winning Team HC informs officials we are “going to take a knee”.  Opponent is out of team time-outs or tells </a:t>
            </a:r>
            <a:r>
              <a:rPr lang="en-US" b="1" dirty="0"/>
              <a:t>Wing</a:t>
            </a:r>
            <a:r>
              <a:rPr lang="en-US" dirty="0"/>
              <a:t> that we will not use them.  Winning Team is ahead by 9 or more points.</a:t>
            </a:r>
          </a:p>
          <a:p>
            <a:r>
              <a:rPr lang="en-US" b="1" dirty="0"/>
              <a:t>Crew</a:t>
            </a:r>
            <a:r>
              <a:rPr lang="en-US" dirty="0"/>
              <a:t>:  If Winning Team HC is winning by 8 points or less, inform teams to Defend Themselves.</a:t>
            </a:r>
          </a:p>
          <a:p>
            <a:r>
              <a:rPr lang="en-US" dirty="0"/>
              <a:t>Communication:  Inform losing team HC.</a:t>
            </a:r>
          </a:p>
          <a:p>
            <a:r>
              <a:rPr lang="en-US" b="1" dirty="0"/>
              <a:t>R</a:t>
            </a:r>
            <a:r>
              <a:rPr lang="en-US" dirty="0"/>
              <a:t>:  Inform QB that he MUST take a knee.</a:t>
            </a:r>
          </a:p>
          <a:p>
            <a:r>
              <a:rPr lang="en-US" b="1" dirty="0"/>
              <a:t>Crew</a:t>
            </a:r>
            <a:r>
              <a:rPr lang="en-US" dirty="0"/>
              <a:t>:  All pinch in close. Inform both teams.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Victory Mechanics (VCM) POE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363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GLM: Defined as snap touching +10YL to GL.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Wings</a:t>
            </a:r>
            <a:r>
              <a:rPr lang="en-US" dirty="0"/>
              <a:t> IP: Important to be 2 YDS OOB at the Snap.</a:t>
            </a:r>
          </a:p>
          <a:p>
            <a:endParaRPr lang="en-US" dirty="0"/>
          </a:p>
          <a:p>
            <a:r>
              <a:rPr lang="en-US" b="1" dirty="0"/>
              <a:t>Wings:</a:t>
            </a:r>
            <a:r>
              <a:rPr lang="en-US" dirty="0"/>
              <a:t> Must Pivot at GL when Runner goes into EZ.</a:t>
            </a:r>
          </a:p>
          <a:p>
            <a:endParaRPr lang="en-US" dirty="0"/>
          </a:p>
          <a:p>
            <a:r>
              <a:rPr lang="en-US" dirty="0"/>
              <a:t>There MUST be an official on the GL when the FB crosses the GL.</a:t>
            </a:r>
          </a:p>
          <a:p>
            <a:endParaRPr lang="en-US" dirty="0"/>
          </a:p>
          <a:p>
            <a:r>
              <a:rPr lang="en-US" dirty="0"/>
              <a:t>“Let your mind digest what your eyes have seen” before signaling TD.</a:t>
            </a:r>
          </a:p>
          <a:p>
            <a:endParaRPr lang="en-US" dirty="0"/>
          </a:p>
          <a:p>
            <a:r>
              <a:rPr lang="en-US" dirty="0"/>
              <a:t>Do NOT mirror TD.  Signal TD </a:t>
            </a:r>
            <a:r>
              <a:rPr lang="en-US" u="sng" dirty="0"/>
              <a:t>ONLY</a:t>
            </a:r>
            <a:r>
              <a:rPr lang="en-US" dirty="0"/>
              <a:t> if you see it.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 Line Mechanics (GLM) POE: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Victory Mechanics (VCM)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50000" t="-240" r="17798" b="-481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69439" y="4346942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06636" y="24384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943600" y="434215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Oval 48"/>
          <p:cNvSpPr/>
          <p:nvPr/>
        </p:nvSpPr>
        <p:spPr>
          <a:xfrm>
            <a:off x="3193263" y="445063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055041" y="472753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465555" y="50458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478644" y="445063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785669" y="444022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700863" y="444330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357585" y="443517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055041" y="442234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7626714">
            <a:off x="4078100" y="4370568"/>
            <a:ext cx="173020" cy="167614"/>
          </a:xfrm>
          <a:prstGeom prst="rect">
            <a:avLst/>
          </a:prstGeom>
          <a:noFill/>
        </p:spPr>
      </p:pic>
      <p:sp>
        <p:nvSpPr>
          <p:cNvPr id="59" name="Oval 58"/>
          <p:cNvSpPr/>
          <p:nvPr/>
        </p:nvSpPr>
        <p:spPr>
          <a:xfrm>
            <a:off x="3899969" y="41284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667000" y="392866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419144" y="365477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050310" y="594360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574009" y="384655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671369" y="50458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069006" y="41284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700863" y="411339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486150" y="41284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4283641" y="41284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010940" y="3482640"/>
            <a:ext cx="241948" cy="1189267"/>
            <a:chOff x="5396852" y="4643476"/>
            <a:chExt cx="241948" cy="1189267"/>
          </a:xfrm>
        </p:grpSpPr>
        <p:sp>
          <p:nvSpPr>
            <p:cNvPr id="52" name="Oval 51"/>
            <p:cNvSpPr/>
            <p:nvPr/>
          </p:nvSpPr>
          <p:spPr>
            <a:xfrm>
              <a:off x="5410200" y="560414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396852" y="4643476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Oval 57"/>
          <p:cNvSpPr/>
          <p:nvPr/>
        </p:nvSpPr>
        <p:spPr>
          <a:xfrm>
            <a:off x="5108954" y="410580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169341" y="361795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415785" y="3493018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779813" y="5410200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59357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381000"/>
            <a:ext cx="6248400" cy="1829761"/>
          </a:xfrm>
        </p:spPr>
        <p:txBody>
          <a:bodyPr/>
          <a:lstStyle/>
          <a:p>
            <a:pPr algn="ctr"/>
            <a:r>
              <a:rPr lang="en-US" dirty="0"/>
              <a:t>4 Man Mechanics</a:t>
            </a:r>
            <a:br>
              <a:rPr lang="en-US" dirty="0"/>
            </a:br>
            <a:endParaRPr lang="en-US" dirty="0"/>
          </a:p>
        </p:txBody>
      </p:sp>
      <p:pic>
        <p:nvPicPr>
          <p:cNvPr id="2050" name="Picture 2" descr="N:\profiles\brigati\AppData\Local\Microsoft\Windows\Temporary Internet Files\Content.IE5\FO6UQ75W\MC90044000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752600"/>
            <a:ext cx="2768685" cy="28888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GLM:  Defined as snap touching +10YL to GL.</a:t>
            </a:r>
          </a:p>
          <a:p>
            <a:endParaRPr lang="en-US" dirty="0"/>
          </a:p>
          <a:p>
            <a:r>
              <a:rPr lang="en-US" b="1" dirty="0"/>
              <a:t>Wings</a:t>
            </a:r>
            <a:r>
              <a:rPr lang="en-US" dirty="0"/>
              <a:t> IP: Important to be 2 YDS OOB at the Snap.</a:t>
            </a:r>
          </a:p>
          <a:p>
            <a:endParaRPr lang="en-US" dirty="0"/>
          </a:p>
          <a:p>
            <a:r>
              <a:rPr lang="en-US" b="1" dirty="0"/>
              <a:t>U</a:t>
            </a:r>
            <a:r>
              <a:rPr lang="en-US" dirty="0"/>
              <a:t>:  Your IP is on the EL for better coverage.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Wings:</a:t>
            </a:r>
            <a:r>
              <a:rPr lang="en-US" dirty="0"/>
              <a:t> Must Pivot at GL when Runner goes into EZ.</a:t>
            </a:r>
          </a:p>
          <a:p>
            <a:endParaRPr lang="en-US" dirty="0"/>
          </a:p>
          <a:p>
            <a:r>
              <a:rPr lang="en-US" dirty="0"/>
              <a:t>There MUST be an official on the GL when the FB crosses the GL.</a:t>
            </a:r>
          </a:p>
          <a:p>
            <a:endParaRPr lang="en-US" dirty="0"/>
          </a:p>
          <a:p>
            <a:r>
              <a:rPr lang="en-US" dirty="0"/>
              <a:t>Do NOT mirror TD. Signal TD ONLY if you see it.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 Line Mechanics (GLM) POE</a:t>
            </a:r>
          </a:p>
        </p:txBody>
      </p:sp>
    </p:spTree>
    <p:extLst>
      <p:ext uri="{BB962C8B-B14F-4D97-AF65-F5344CB8AC3E}">
        <p14:creationId xmlns:p14="http://schemas.microsoft.com/office/powerpoint/2010/main" val="25994846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GLM (R&amp;R1):  +10YL to +5YL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162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94746" y="1237098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405072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402068" y="6248400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82000" y="40386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797266" y="44374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238500" y="441545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828800" y="418115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605597" y="499110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605597" y="440975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553200" y="421196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029200" y="421929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336225" y="42088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251419" y="421196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908141" y="420382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05597" y="419100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7626714">
            <a:off x="5628656" y="4139222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1828800" y="38209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450525" y="38971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722538" y="282241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070853" y="352437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022441" y="353655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667500" y="355677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238500" y="34711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251419" y="38820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036706" y="38971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834197" y="38971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592566" y="4991100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6950421" y="38971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6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38584E-6 L -3.33333E-6 -0.10062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4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3109E-6 L -3.33333E-6 -0.10201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22831E-6 L 0.10417 -1.22831E-6 C 0.15087 -1.22831E-6 0.20833 -0.04302 0.20833 -0.07772 L 0.20833 -0.15545 " pathEditMode="relative" rAng="0" ptsTypes="FfFF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-777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5.55556E-7 2.23225E-6 L 0.05243 0.00393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2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0062 L -3.33333E-6 -0.02452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9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0201 L -3.33333E-6 -0.0263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2452 L -0.05625 -0.02452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2637 L 0.14375 -0.02637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GLM (R&amp;R2):  +5YL to GL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162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65634" y="1230020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A7959"/>
              </a:clrFrom>
              <a:clrTo>
                <a:srgbClr val="BA795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344112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096328" y="5562600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82000" y="34290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4403389" y="386614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516240" y="388253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15253" y="366573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211720" y="441976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211720" y="383842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324600" y="362110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35323" y="364795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42348" y="363754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57542" y="364062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514264" y="363248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211720" y="361966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7626714">
            <a:off x="3246263" y="3564148"/>
            <a:ext cx="173020" cy="167614"/>
          </a:xfrm>
          <a:prstGeom prst="rect">
            <a:avLst/>
          </a:prstGeom>
          <a:noFill/>
        </p:spPr>
      </p:pic>
      <p:sp>
        <p:nvSpPr>
          <p:cNvPr id="21" name="Oval 20"/>
          <p:cNvSpPr/>
          <p:nvPr/>
        </p:nvSpPr>
        <p:spPr>
          <a:xfrm>
            <a:off x="6324600" y="32004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516240" y="32004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337504" y="29718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362200" y="29718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676400" y="30962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33600" y="33147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90800" y="33248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850724" y="33248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397740" y="33147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980857" y="33147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3223204" y="4419763"/>
            <a:ext cx="228600" cy="228600"/>
            <a:chOff x="7586630" y="5105400"/>
            <a:chExt cx="228600" cy="228600"/>
          </a:xfrm>
        </p:grpSpPr>
        <p:sp>
          <p:nvSpPr>
            <p:cNvPr id="34" name="Oval 33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28" descr="MCj01988200000[1]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23" name="Oval 22"/>
          <p:cNvSpPr/>
          <p:nvPr/>
        </p:nvSpPr>
        <p:spPr>
          <a:xfrm>
            <a:off x="4387923" y="29718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7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38584E-6 L -3.33333E-6 -0.10062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4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3109E-6 L -3.33333E-6 -0.10201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3978 L 0.00225 0.1235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4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0555 L 0.10678 -0.00555 C 0.15382 -0.00555 0.21181 -0.05019 0.21181 -0.08605 L 0.21181 -0.16655 " pathEditMode="relative" rAng="0" ptsTypes="FfFF">
                                      <p:cBhvr>
                                        <p:cTn id="2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03" y="-805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11111E-6 2.28314E-6 L 0.08264 0.0388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2" y="19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0062 L -3.33333E-6 -0.04672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8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0201 L -3.33333E-6 -0.04857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4672 L -0.18958 -0.04672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79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4857 L 0.10209 -0.0485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2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GLM (R&amp;R2):  Wings Pinch – Field of Play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16200000">
            <a:off x="1862566" y="-543549"/>
            <a:ext cx="5483471" cy="8774601"/>
          </a:xfr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025" y="3510426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1554" y="1143000"/>
            <a:ext cx="472069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427588" y="5521575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98625" y="3498303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813891" y="389718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255125" y="387515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845425" y="36408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622222" y="445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622222" y="38694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569825" y="367166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045825" y="367899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352850" y="366858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268044" y="367166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924766" y="366352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22222" y="36507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7626714">
            <a:off x="5645281" y="3598925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1845425" y="32806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467150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739163" y="228212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087478" y="298408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039066" y="299626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684125" y="301647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042491" y="327458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268044" y="334175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053331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850822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609191" y="4450803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3255125" y="264113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29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4504E-6 L 0.00018 -0.12352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17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90932E-7 L 0.00018 -0.12514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1111 L -0.10417 0.01111 C -0.15104 0.01111 -0.20833 -0.05394 -0.20833 -0.10509 L -0.20833 -0.2213 " pathEditMode="relative" rAng="0" ptsTypes="FfFF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69" y="-1162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7778E-6 -2.98173E-6 L 0.03993 0.0425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7" y="2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12352 L 0.00018 -0.10132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1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12514 L 0.00018 -0.10294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10139 L -0.13316 -0.10139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67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10312 L 0.32518 -0.10289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GLM (R&amp;R2):  Wings Pinch on GL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162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35411" y="1259743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77C54"/>
              </a:clrFrom>
              <a:clrTo>
                <a:srgbClr val="B77C5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025" y="3510426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418693" y="5562600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98625" y="3498303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813891" y="389718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255125" y="387515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845425" y="36408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622222" y="445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622222" y="38694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569825" y="367166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045825" y="367899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352850" y="366858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268044" y="367166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924766" y="366352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22222" y="36507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7626714">
            <a:off x="5645281" y="3598925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1845425" y="32806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467150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739163" y="228212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087478" y="298408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039066" y="299626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684125" y="301647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042491" y="327458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268044" y="334175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053331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850822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609191" y="4450803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3255125" y="264113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0487" y="2296698"/>
            <a:ext cx="479498" cy="71977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47" y="2335430"/>
            <a:ext cx="479498" cy="71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95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1.14504E-6 L 0.00035 -0.12352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17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90932E-7 L 0.00018 -0.12514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14203E-6 L -0.10556 -2.14203E-6 C -0.15261 -2.14203E-6 -0.21007 -0.07124 -0.21007 -0.12722 L -0.21007 -0.25445 " pathEditMode="relative" rAng="0" ptsTypes="FfFF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03" y="-1272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7778E-6 -2.98173E-6 L 0.0566 0.0092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0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41499E-6 L -0.20017 -2.41499E-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17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80985E-6 L 0.21336 -0.0041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60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GLM (R&amp;R2):  Runner at Pylon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162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35411" y="1283420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B7957"/>
              </a:clrFrom>
              <a:clrTo>
                <a:srgbClr val="BB79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025" y="3510426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418693" y="5543347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98625" y="3498303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813891" y="389718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255125" y="387515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845425" y="36408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622222" y="445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622222" y="38694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569825" y="367166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045825" y="367899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352850" y="366858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268044" y="367166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924766" y="366352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22222" y="36507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7626714">
            <a:off x="5645281" y="3598925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1845425" y="32806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467150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739163" y="228212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087478" y="298408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039066" y="299626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7365" y="287138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042491" y="327458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268044" y="334175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053331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850822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609191" y="4450803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6699591" y="286035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502" y="2378603"/>
            <a:ext cx="479498" cy="71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3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1.14504E-6 L 0.00035 -0.12352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17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90932E-7 L 0.00018 -0.12514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111 L 0.20833 -0.03239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65" y="-21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833 -0.03239 L 0.29913 -0.29887 " pathEditMode="relative" rAng="0" ptsTypes="AA">
                                      <p:cBhvr>
                                        <p:cTn id="2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-13324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74208E-6 L 0.13819 0.01064 " pathEditMode="relative" rAng="0" ptsTypes="AA">
                                      <p:cBhvr>
                                        <p:cTn id="29" dur="1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10" y="532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12352 L 0.03351 -0.1235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12514 L 0.20018 -0.1251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GLM (R&amp;R2):  EL &amp; SL Corner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16200000">
            <a:off x="1862566" y="-543549"/>
            <a:ext cx="5483471" cy="8774601"/>
          </a:xfr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344112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53166" y="5562600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7620000" y="363126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448181" y="390397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714066" y="365898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819400" y="396781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610533" y="412748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802202" y="390397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034136" y="366939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341161" y="365898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256355" y="366206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913077" y="365393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10533" y="364110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819400" y="338106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391400" y="327879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786736" y="299324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736317" y="299324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761013" y="299324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075213" y="311772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32413" y="333614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989613" y="334632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249537" y="334632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796553" y="333614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379670" y="333614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7626714">
            <a:off x="5645076" y="3585589"/>
            <a:ext cx="173020" cy="167614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6595088" y="1330617"/>
            <a:ext cx="1997592" cy="1656207"/>
            <a:chOff x="6595088" y="1330617"/>
            <a:chExt cx="1997592" cy="1656207"/>
          </a:xfrm>
        </p:grpSpPr>
        <p:cxnSp>
          <p:nvCxnSpPr>
            <p:cNvPr id="7" name="Straight Connector 6"/>
            <p:cNvCxnSpPr/>
            <p:nvPr/>
          </p:nvCxnSpPr>
          <p:spPr>
            <a:xfrm flipH="1" flipV="1">
              <a:off x="6705600" y="1330617"/>
              <a:ext cx="457200" cy="101454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 flipV="1">
              <a:off x="8187711" y="2575062"/>
              <a:ext cx="404969" cy="32053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Rectangle 1"/>
            <p:cNvSpPr/>
            <p:nvPr/>
          </p:nvSpPr>
          <p:spPr>
            <a:xfrm>
              <a:off x="6595088" y="2323827"/>
              <a:ext cx="1592623" cy="662997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Eye Contact</a:t>
              </a:r>
            </a:p>
          </p:txBody>
        </p:sp>
      </p:grpSp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82000" y="34290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1000" y="1143000"/>
            <a:ext cx="473177" cy="375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111" y="2375441"/>
            <a:ext cx="479498" cy="71977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313" y="864229"/>
            <a:ext cx="479498" cy="71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25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46588E-6 L -0.00191 0.08721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43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38584E-6 L -3.33333E-6 -0.10062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4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3109E-6 L -3.33333E-6 -0.10201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11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1337E-6 L 0.04584 -0.30142 " pathEditMode="relative" rAng="0" ptsTypes="AA">
                                      <p:cBhvr>
                                        <p:cTn id="13" dur="2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2" y="-15082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63937E-6 L 0.04584 -0.21674 " pathEditMode="relative" rAng="0" ptsTypes="AA">
                                      <p:cBhvr>
                                        <p:cTn id="15" dur="2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2" y="-1084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191 0.08721 L 0.26493 -0.29031 " pathEditMode="relative" rAng="0" ptsTypes="AA">
                                      <p:cBhvr>
                                        <p:cTn id="17" dur="1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33" y="-1887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1.38889E-6 3.1344E-6 L 0.24913 -0.00509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48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2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RM:  Defined as snap is inside the -10YL.</a:t>
            </a:r>
          </a:p>
          <a:p>
            <a:endParaRPr lang="en-US" dirty="0"/>
          </a:p>
          <a:p>
            <a:r>
              <a:rPr lang="en-US" dirty="0"/>
              <a:t>R&amp;R1 is now from the GL to the -5YL.</a:t>
            </a:r>
          </a:p>
          <a:p>
            <a:endParaRPr lang="en-US" dirty="0"/>
          </a:p>
          <a:p>
            <a:r>
              <a:rPr lang="en-US" b="1" dirty="0"/>
              <a:t>R &amp; Wings</a:t>
            </a:r>
            <a:r>
              <a:rPr lang="en-US" dirty="0"/>
              <a:t>:  MUST communicate by hand signals on every down – who has the GL.</a:t>
            </a:r>
          </a:p>
          <a:p>
            <a:endParaRPr lang="en-US" dirty="0"/>
          </a:p>
          <a:p>
            <a:r>
              <a:rPr lang="en-US" b="1" dirty="0"/>
              <a:t>R</a:t>
            </a:r>
            <a:r>
              <a:rPr lang="en-US" dirty="0"/>
              <a:t>:  IP is always on EL.  If it is R&amp;R1 or 2 the </a:t>
            </a:r>
            <a:r>
              <a:rPr lang="en-US" b="1" dirty="0"/>
              <a:t>R</a:t>
            </a:r>
            <a:r>
              <a:rPr lang="en-US" dirty="0"/>
              <a:t> will </a:t>
            </a:r>
            <a:r>
              <a:rPr lang="en-US" u="sng" dirty="0"/>
              <a:t>NEVER</a:t>
            </a:r>
            <a:r>
              <a:rPr lang="en-US" dirty="0"/>
              <a:t> call a safety.  The </a:t>
            </a:r>
            <a:r>
              <a:rPr lang="en-US" b="1" dirty="0"/>
              <a:t>Wings</a:t>
            </a:r>
            <a:r>
              <a:rPr lang="en-US" dirty="0"/>
              <a:t> will call it!</a:t>
            </a:r>
          </a:p>
          <a:p>
            <a:endParaRPr lang="en-US" dirty="0"/>
          </a:p>
          <a:p>
            <a:r>
              <a:rPr lang="en-US" dirty="0"/>
              <a:t>MUST have a </a:t>
            </a:r>
            <a:r>
              <a:rPr lang="en-US" b="1" dirty="0"/>
              <a:t>Wing</a:t>
            </a:r>
            <a:r>
              <a:rPr lang="en-US" dirty="0"/>
              <a:t> on GL when FB crosses GL.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Reverse Mechanics (RM) POE</a:t>
            </a:r>
          </a:p>
        </p:txBody>
      </p:sp>
    </p:spTree>
    <p:extLst>
      <p:ext uri="{BB962C8B-B14F-4D97-AF65-F5344CB8AC3E}">
        <p14:creationId xmlns:p14="http://schemas.microsoft.com/office/powerpoint/2010/main" val="526931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GLM (R&amp;R1):  +10YL to +5YL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162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061913" y="3048000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405072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91000" y="11430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88389" y="6248400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82000" y="40386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797266" y="44374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238500" y="441545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828800" y="418115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605597" y="499110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605597" y="440975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553200" y="421196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029200" y="421929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336225" y="42088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251419" y="421196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908141" y="420382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05597" y="419100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7626714">
            <a:off x="5628656" y="4139222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1828800" y="38209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450525" y="38971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722538" y="282241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070853" y="352437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022441" y="353655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667500" y="355677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238500" y="34711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251419" y="38820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036706" y="38971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834197" y="38971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592566" y="4991100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6950421" y="38971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38584E-6 L -3.33333E-6 -0.10062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4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3109E-6 L -3.33333E-6 -0.10201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22831E-6 L 0.10417 -1.22831E-6 C 0.15087 -1.22831E-6 0.20833 -0.04302 0.20833 -0.07772 L 0.20833 -0.15545 " pathEditMode="relative" rAng="0" ptsTypes="FfFF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-777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5.55556E-7 2.23225E-6 L 0.05243 0.00393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2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0062 L -3.33333E-6 -0.02452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9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0201 L -3.33333E-6 -0.0263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2452 L -0.05625 -0.02452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2637 L 0.14375 -0.02637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RM (R&amp;R1):  -5YL to GL; Wings to GL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54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247516" y="3461199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87C58"/>
              </a:clrFrom>
              <a:clrTo>
                <a:srgbClr val="B87C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4358815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587672" y="6128199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075596" y="4418696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982869" y="485068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894733" y="463622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587672" y="48610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791200" y="540429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791200" y="482295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738803" y="46251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214803" y="46324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521828" y="462208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437022" y="46251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093744" y="461702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791200" y="460419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7626714">
            <a:off x="5814259" y="4552421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7211469" y="439727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636128" y="431033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908141" y="323561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256456" y="393757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208044" y="394975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853103" y="396997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747863" y="41171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437022" y="429525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222309" y="431033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019800" y="431033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778169" y="5404299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4380469" y="442463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9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746E-6 L 0.00226 0.04279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2128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5859E-6 L 0.00209 0.05089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25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64724E-6 L -0.11441 -4.64724E-6 C -0.1658 -4.64724E-6 -0.22864 -0.03516 -0.22864 -0.06338 L -0.22864 -0.12676 " pathEditMode="relative" rAng="0" ptsTypes="FfFF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41" y="-633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05556E-6 3.7127E-6 L -0.06649 0.0048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5 0.04279 L 0.00243 0.01018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4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0.05089 L 0.00209 0.01758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0.01019 L -0.05382 0.01019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759 L 0.09167 0.01759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RM (R&amp;R1):  -5YL to GL; Safety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54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247516" y="3106068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4003684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587672" y="5773068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075596" y="4063565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982869" y="449555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894733" y="428109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587672" y="45059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791200" y="504916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791200" y="446782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738803" y="427002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214803" y="42773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521828" y="426695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437022" y="427002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093744" y="42618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791200" y="424906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7626714">
            <a:off x="5814259" y="4197290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7211469" y="404214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636128" y="395520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908141" y="28804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256456" y="358244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208044" y="359462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853103" y="361484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747863" y="376196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437022" y="394011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222309" y="395520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019800" y="395520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778169" y="5049168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4380469" y="406950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228" y="4419066"/>
            <a:ext cx="396728" cy="71977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403" y="4422986"/>
            <a:ext cx="396728" cy="71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08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7 L 0.00382 0.09398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4699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0.0033 0.1048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6 0.01111 L -0.1132 0.01111 C -0.16441 0.01111 -0.22691 0.00023 -0.22691 -0.00787 L -0.22691 -0.02685 " pathEditMode="relative" rAng="0" ptsTypes="AA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89" y="-189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05556E-6 -3.7037E-6 L -0.0684 0.1048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20" y="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6 L 0.13333 -3.7037E-6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741E-7 L -0.05747 -0.00162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2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RM (R&amp;R1):  -5YL to GL; Read QB &amp; RB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5400000">
            <a:off x="1862564" y="-578765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811946" y="3021622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77B59"/>
              </a:clrFrom>
              <a:clrTo>
                <a:srgbClr val="B77B5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3942536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587672" y="6128199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086600" y="3957696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5621470" y="441110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311377" y="415966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943100" y="442151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55630" y="496472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355630" y="438337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303233" y="41855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779233" y="419291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86258" y="418250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001452" y="41855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658174" y="417744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355630" y="416462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7626714">
            <a:off x="3378689" y="4112844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4602816" y="385686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200558" y="387076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72571" y="27960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932022" y="349800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230052" y="349800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026369" y="360264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311377" y="375789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001452" y="385567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786739" y="387076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584230" y="387076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342599" y="4964722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5621470" y="369075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0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86838E-6 L 0.00208 0.10942 " pathEditMode="relative" rAng="0" ptsTypes="AA">
                                      <p:cBhvr>
                                        <p:cTn id="9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5459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3.40042E-7 L 0.00208 0.11173 " pathEditMode="relative" rAng="0" ptsTypes="AA">
                                      <p:cBhvr>
                                        <p:cTn id="11" dur="1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5575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226E-6 L 0.10226 1.226E-6 C 0.14809 1.226E-6 0.20451 -0.05274 0.20451 -0.09276 L 0.20451 -0.18483 " pathEditMode="relative" rAng="0" ptsTypes="FfFF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26" y="-925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61111E-6 -2.08189E-8 L -0.03316 -0.0111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-55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208 0.11173 L 0.00208 -0.04372 " pathEditMode="relative" rAng="0" ptsTypes="AA">
                                      <p:cBhvr>
                                        <p:cTn id="28" dur="1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77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208 0.10942 L 0.00208 -0.04603 " pathEditMode="relative" rAng="0" ptsTypes="AA">
                                      <p:cBhvr>
                                        <p:cTn id="30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7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-0.04603 L -0.08125 -0.04603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04372 L 0.0625 -0.04303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RM (R&amp;R2):  -10YL to -5YL; </a:t>
            </a:r>
            <a:r>
              <a:rPr lang="en-US" sz="2800" dirty="0" smtClean="0">
                <a:solidFill>
                  <a:srgbClr val="FF0000"/>
                </a:solidFill>
              </a:rPr>
              <a:t>Wings 1 Step Back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5400000">
            <a:off x="1862564" y="-499637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811946" y="2412491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3333405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587672" y="6128199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086600" y="3348565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5621470" y="380197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311377" y="355053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943100" y="38123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55630" y="43555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355630" y="377424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303233" y="357645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779233" y="35837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86258" y="357337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001452" y="357645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658174" y="356831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355630" y="35554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7626714">
            <a:off x="3378689" y="3503713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4602816" y="324773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200558" y="326163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72571" y="218690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932022" y="28888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230052" y="28888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026369" y="299351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311377" y="314875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001452" y="324654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786739" y="326163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584230" y="326163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342599" y="4355591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5810682" y="292298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6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3.33333E-6 -1.48148E-6 L 3.33333E-6 0.02778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8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6.93889E-18 1.85185E-6 L 6.93889E-18 0.03958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89151E-6 L 0.10226 -2.89151E-6 C 0.14774 -2.89151E-6 0.20451 -0.06269 0.20451 -0.11011 L 0.20451 -0.21836 " pathEditMode="relative" rAng="0" ptsTypes="FfFF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26" y="-10918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3.22924E-6 L -0.05625 -0.00949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-486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7778E-6 -3.17604E-6 L 0.00035 -0.1614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8073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0.02778 L 3.33333E-6 -0.0761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08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6.93889E-18 0.03958 L 6.93889E-18 -0.0560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792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6.93889E-18 -0.05602 L 0.04844 -0.05602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3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3.33333E-6 -0.07616 L -0.07292 -0.07616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Near GL:  -10YL to -15YL; R’s IP 10 YDS Wide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3871" t="-720" r="6673" b="-1"/>
          <a:stretch/>
        </p:blipFill>
        <p:spPr>
          <a:xfrm rot="5400000">
            <a:off x="1955162" y="-626863"/>
            <a:ext cx="5265019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831763" y="2757529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4617" y="367844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851233" y="5638800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924800" y="3651636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Oval 50"/>
          <p:cNvSpPr/>
          <p:nvPr/>
        </p:nvSpPr>
        <p:spPr>
          <a:xfrm>
            <a:off x="3378088" y="441960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799050" y="392882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106075" y="391841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021269" y="392149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677991" y="391335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375447" y="390052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7626714">
            <a:off x="3398506" y="3848751"/>
            <a:ext cx="173020" cy="167614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5623340" y="3375489"/>
            <a:ext cx="246547" cy="1000123"/>
            <a:chOff x="5623340" y="3375489"/>
            <a:chExt cx="246547" cy="1000123"/>
          </a:xfrm>
        </p:grpSpPr>
        <p:sp>
          <p:nvSpPr>
            <p:cNvPr id="47" name="Oval 46"/>
            <p:cNvSpPr/>
            <p:nvPr/>
          </p:nvSpPr>
          <p:spPr>
            <a:xfrm>
              <a:off x="5641287" y="4147012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5623340" y="3375489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Oval 58"/>
          <p:cNvSpPr/>
          <p:nvPr/>
        </p:nvSpPr>
        <p:spPr>
          <a:xfrm>
            <a:off x="3220375" y="360666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906969" y="271654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951839" y="323390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730029" y="2945146"/>
            <a:ext cx="228600" cy="1440875"/>
            <a:chOff x="4730029" y="2945146"/>
            <a:chExt cx="228600" cy="1440875"/>
          </a:xfrm>
        </p:grpSpPr>
        <p:sp>
          <p:nvSpPr>
            <p:cNvPr id="52" name="Oval 51"/>
            <p:cNvSpPr/>
            <p:nvPr/>
          </p:nvSpPr>
          <p:spPr>
            <a:xfrm>
              <a:off x="4730029" y="4157421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4730029" y="2945146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962917" y="3338551"/>
            <a:ext cx="311869" cy="1047470"/>
            <a:chOff x="1962917" y="3338551"/>
            <a:chExt cx="311869" cy="1047470"/>
          </a:xfrm>
        </p:grpSpPr>
        <p:sp>
          <p:nvSpPr>
            <p:cNvPr id="49" name="Oval 48"/>
            <p:cNvSpPr/>
            <p:nvPr/>
          </p:nvSpPr>
          <p:spPr>
            <a:xfrm>
              <a:off x="1962917" y="4157421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2046186" y="3338551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331194" y="3493797"/>
            <a:ext cx="228600" cy="630372"/>
            <a:chOff x="1331194" y="3493797"/>
            <a:chExt cx="228600" cy="630372"/>
          </a:xfrm>
        </p:grpSpPr>
        <p:sp>
          <p:nvSpPr>
            <p:cNvPr id="48" name="Oval 47"/>
            <p:cNvSpPr/>
            <p:nvPr/>
          </p:nvSpPr>
          <p:spPr>
            <a:xfrm>
              <a:off x="1331194" y="3895569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331194" y="3493797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Oval 65"/>
          <p:cNvSpPr/>
          <p:nvPr/>
        </p:nvSpPr>
        <p:spPr>
          <a:xfrm>
            <a:off x="4021269" y="359158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566598" y="361588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04047" y="360666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629400" y="3233908"/>
            <a:ext cx="228600" cy="916182"/>
            <a:chOff x="6629400" y="3233908"/>
            <a:chExt cx="228600" cy="916182"/>
          </a:xfrm>
        </p:grpSpPr>
        <p:sp>
          <p:nvSpPr>
            <p:cNvPr id="65" name="Oval 64"/>
            <p:cNvSpPr/>
            <p:nvPr/>
          </p:nvSpPr>
          <p:spPr>
            <a:xfrm>
              <a:off x="6629400" y="3233908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629400" y="392149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375447" y="4409089"/>
            <a:ext cx="228600" cy="228600"/>
            <a:chOff x="7586630" y="5105400"/>
            <a:chExt cx="228600" cy="228600"/>
          </a:xfrm>
        </p:grpSpPr>
        <p:sp>
          <p:nvSpPr>
            <p:cNvPr id="37" name="Oval 36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" name="Picture 28" descr="MCj01988200000[1]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35177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72565E-6 L 0.00225 0.0821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40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0394 L 0.00174 0.05574 C 0.00174 0.08304 0.04115 0.11542 0.07327 0.11542 L 0.14514 0.11542 " pathEditMode="relative" rAng="16200000" ptsTypes="FfFF">
                                      <p:cBhvr>
                                        <p:cTn id="1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70" y="5968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1.56836E-6 L 0.125 1.56836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PM: Defined as the spot of the snap between the - 10YL &amp; +10YL.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R</a:t>
            </a:r>
            <a:r>
              <a:rPr lang="en-US" dirty="0"/>
              <a:t>: YELL Ball’s Away </a:t>
            </a:r>
            <a:r>
              <a:rPr lang="en-US" u="sng" dirty="0"/>
              <a:t>Slowly</a:t>
            </a:r>
            <a:r>
              <a:rPr lang="en-US" dirty="0"/>
              <a:t>.  Hit on QB After </a:t>
            </a:r>
            <a:r>
              <a:rPr lang="en-US" b="1" dirty="0"/>
              <a:t>R</a:t>
            </a:r>
            <a:r>
              <a:rPr lang="en-US" dirty="0"/>
              <a:t> yells it  is a Roughing the Passer Foul.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U/HL/LJ/BJ</a:t>
            </a:r>
            <a:r>
              <a:rPr lang="en-US" dirty="0"/>
              <a:t>: Move to a position a MINIMUM of 5 YDS from the Catch.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R/HL/LJ</a:t>
            </a:r>
            <a:r>
              <a:rPr lang="en-US" dirty="0"/>
              <a:t>:  When space permits STOP 5 YDS from pile of players to better see dead ball action.</a:t>
            </a:r>
          </a:p>
          <a:p>
            <a:endParaRPr lang="en-US" dirty="0"/>
          </a:p>
          <a:p>
            <a:r>
              <a:rPr lang="en-US" b="1" dirty="0"/>
              <a:t>Wings</a:t>
            </a:r>
            <a:r>
              <a:rPr lang="en-US" dirty="0"/>
              <a:t>: MUST read play &amp; know R&amp;R1/R&amp;R2/R&amp;R3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Pass Mechanics (PM) POE</a:t>
            </a:r>
          </a:p>
        </p:txBody>
      </p:sp>
    </p:spTree>
    <p:extLst>
      <p:ext uri="{BB962C8B-B14F-4D97-AF65-F5344CB8AC3E}">
        <p14:creationId xmlns:p14="http://schemas.microsoft.com/office/powerpoint/2010/main" val="408697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endParaRPr lang="en-US" sz="2400" dirty="0"/>
          </a:p>
          <a:p>
            <a:r>
              <a:rPr lang="en-US" sz="2600" b="1" dirty="0"/>
              <a:t>U</a:t>
            </a:r>
            <a:r>
              <a:rPr lang="en-US" sz="2600" dirty="0"/>
              <a:t>:  Move to NZ Only when Passer threatens it.</a:t>
            </a:r>
          </a:p>
          <a:p>
            <a:pPr marL="109728" indent="0">
              <a:buNone/>
            </a:pPr>
            <a:endParaRPr lang="en-US" sz="2600" b="1" dirty="0"/>
          </a:p>
          <a:p>
            <a:r>
              <a:rPr lang="en-US" sz="2600" dirty="0"/>
              <a:t>SL/EL Catch?:  Watch Feet FIRST, then Catch.</a:t>
            </a:r>
          </a:p>
          <a:p>
            <a:pPr marL="109728" indent="0">
              <a:buNone/>
            </a:pPr>
            <a:endParaRPr lang="en-US" sz="2600" dirty="0"/>
          </a:p>
          <a:p>
            <a:r>
              <a:rPr lang="en-US" sz="2600" b="1" dirty="0"/>
              <a:t>R</a:t>
            </a:r>
            <a:r>
              <a:rPr lang="en-US" sz="2600" dirty="0"/>
              <a:t>:  </a:t>
            </a:r>
            <a:r>
              <a:rPr lang="en-US" sz="2600" u="sng" dirty="0"/>
              <a:t>ONLY</a:t>
            </a:r>
            <a:r>
              <a:rPr lang="en-US" sz="2600" dirty="0"/>
              <a:t> he throws a flag for Intentional Grounding.  Others will communicate to him.</a:t>
            </a:r>
          </a:p>
          <a:p>
            <a:endParaRPr lang="en-US" sz="2600" dirty="0"/>
          </a:p>
          <a:p>
            <a:r>
              <a:rPr lang="en-US" sz="2600" dirty="0"/>
              <a:t>KNOW keys:  Check QB’s eyes – Where looking?</a:t>
            </a:r>
          </a:p>
          <a:p>
            <a:endParaRPr lang="en-US" sz="2600" dirty="0"/>
          </a:p>
          <a:p>
            <a:r>
              <a:rPr lang="en-US" sz="2600" dirty="0"/>
              <a:t>Moment of Judgment: Use “Stop-N-Watch.</a:t>
            </a:r>
          </a:p>
          <a:p>
            <a:pPr marL="109728" indent="0">
              <a:buNone/>
            </a:pPr>
            <a:endParaRPr lang="en-US" sz="2600" dirty="0"/>
          </a:p>
          <a:p>
            <a:r>
              <a:rPr lang="en-US" sz="2600" dirty="0"/>
              <a:t>Keys: Watch Team A tackle &amp; guard stand up = pass play.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Pass Mechanics (PM) POE</a:t>
            </a:r>
          </a:p>
        </p:txBody>
      </p:sp>
    </p:spTree>
    <p:extLst>
      <p:ext uri="{BB962C8B-B14F-4D97-AF65-F5344CB8AC3E}">
        <p14:creationId xmlns:p14="http://schemas.microsoft.com/office/powerpoint/2010/main" val="151566767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PM:  IP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7798" t="-720" b="-1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80735" y="6535068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4152900" y="484036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309485" y="48295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438400" y="464421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601586" y="5452549"/>
            <a:ext cx="228600" cy="25146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549189" y="468484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025189" y="469217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332214" y="468176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247408" y="468484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904130" y="467670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01586" y="466387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438400" y="429381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446514" y="437001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718527" y="329529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066842" y="399725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018430" y="400943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152900" y="426040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309485" y="399725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247408" y="435493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032695" y="437001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830186" y="437001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717810" y="414610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962400" y="685800"/>
            <a:ext cx="0" cy="76200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5105801" y="685800"/>
            <a:ext cx="0" cy="76200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198986" y="6391734"/>
            <a:ext cx="609600" cy="609600"/>
          </a:xfrm>
          <a:prstGeom prst="ellipse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96480" y="4370019"/>
            <a:ext cx="609600" cy="609600"/>
          </a:xfrm>
          <a:prstGeom prst="ellipse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651829" y="4380040"/>
            <a:ext cx="609600" cy="609600"/>
          </a:xfrm>
          <a:prstGeom prst="ellipse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977693" y="3302516"/>
            <a:ext cx="609600" cy="609600"/>
          </a:xfrm>
          <a:prstGeom prst="ellipse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715886" y="4996936"/>
            <a:ext cx="2641" cy="169959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601586" y="488263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>
            <a:stCxn id="8" idx="6"/>
          </p:cNvCxnSpPr>
          <p:nvPr/>
        </p:nvCxnSpPr>
        <p:spPr>
          <a:xfrm>
            <a:off x="4808586" y="6696534"/>
            <a:ext cx="881430" cy="0"/>
          </a:xfrm>
          <a:prstGeom prst="line">
            <a:avLst/>
          </a:prstGeom>
          <a:ln w="3810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5721168" y="3605749"/>
            <a:ext cx="2641" cy="10954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7626714">
            <a:off x="5624645" y="4612101"/>
            <a:ext cx="173020" cy="167614"/>
          </a:xfrm>
          <a:prstGeom prst="rect">
            <a:avLst/>
          </a:prstGeom>
          <a:noFill/>
        </p:spPr>
      </p:pic>
      <p:cxnSp>
        <p:nvCxnSpPr>
          <p:cNvPr id="70" name="Straight Connector 69"/>
          <p:cNvCxnSpPr/>
          <p:nvPr/>
        </p:nvCxnSpPr>
        <p:spPr>
          <a:xfrm flipV="1">
            <a:off x="4714468" y="3599848"/>
            <a:ext cx="1949021" cy="5902"/>
          </a:xfrm>
          <a:prstGeom prst="line">
            <a:avLst/>
          </a:prstGeom>
          <a:ln w="3810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056517" y="3418132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3" name="Straight Connector 72"/>
          <p:cNvCxnSpPr/>
          <p:nvPr/>
        </p:nvCxnSpPr>
        <p:spPr>
          <a:xfrm flipV="1">
            <a:off x="7086600" y="4701153"/>
            <a:ext cx="1525910" cy="5902"/>
          </a:xfrm>
          <a:prstGeom prst="line">
            <a:avLst/>
          </a:prstGeom>
          <a:ln w="3810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438325" y="4679550"/>
            <a:ext cx="1525910" cy="5902"/>
          </a:xfrm>
          <a:prstGeom prst="line">
            <a:avLst/>
          </a:prstGeom>
          <a:ln w="3810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0600" y="4513217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745949" y="4522419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530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39" grpId="0" animBg="1"/>
      <p:bldP spid="39" grpId="1" animBg="1"/>
      <p:bldP spid="40" grpId="0" animBg="1"/>
      <p:bldP spid="40" grpId="1" animBg="1"/>
      <p:bldP spid="45" grpId="0" animBg="1"/>
      <p:bldP spid="45" grpId="1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 – Wings - Coverage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38254" t="-57" r="29543" b="-664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475514" y="6029952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4450200" y="427417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450200" y="4646858"/>
            <a:ext cx="228600" cy="25146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445469" y="493704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873803" y="4002916"/>
            <a:ext cx="1450819" cy="311373"/>
            <a:chOff x="5025189" y="4609398"/>
            <a:chExt cx="1450819" cy="311373"/>
          </a:xfrm>
        </p:grpSpPr>
        <p:sp>
          <p:nvSpPr>
            <p:cNvPr id="53" name="Oval 52"/>
            <p:cNvSpPr/>
            <p:nvPr/>
          </p:nvSpPr>
          <p:spPr>
            <a:xfrm>
              <a:off x="5025189" y="4692171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332214" y="4681762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6247408" y="468484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904130" y="4676705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5601586" y="4663879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28" descr="MCj0198820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7626714">
              <a:off x="5624645" y="4612101"/>
              <a:ext cx="173020" cy="167614"/>
            </a:xfrm>
            <a:prstGeom prst="rect">
              <a:avLst/>
            </a:prstGeom>
            <a:noFill/>
          </p:spPr>
        </p:pic>
      </p:grp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042085" y="2885257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1" name="Straight Connector 70"/>
          <p:cNvCxnSpPr>
            <a:stCxn id="48" idx="6"/>
          </p:cNvCxnSpPr>
          <p:nvPr/>
        </p:nvCxnSpPr>
        <p:spPr>
          <a:xfrm flipV="1">
            <a:off x="7315200" y="4094682"/>
            <a:ext cx="1295400" cy="101599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7086600" y="408198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>
            <a:endCxn id="49" idx="2"/>
          </p:cNvCxnSpPr>
          <p:nvPr/>
        </p:nvCxnSpPr>
        <p:spPr>
          <a:xfrm>
            <a:off x="820280" y="4123212"/>
            <a:ext cx="1340190" cy="85770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2160470" y="409468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3954668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>
            <a:stCxn id="52" idx="2"/>
          </p:cNvCxnSpPr>
          <p:nvPr/>
        </p:nvCxnSpPr>
        <p:spPr>
          <a:xfrm flipV="1">
            <a:off x="6096000" y="4161628"/>
            <a:ext cx="2514600" cy="339430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6096000" y="438675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05800" y="3926138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205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PM (R&amp;R1):  Pass In Flat – “Stay Home”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7798" t="-720" b="-1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463" y="4549081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76848" y="6570603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543800" y="4510047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477000" y="469066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19223" y="468592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98982" y="52470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483545" y="51327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410200" y="491926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04604" y="468592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11629" y="46755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26823" y="46785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483545" y="467045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181001" y="465763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7626714">
            <a:off x="3204060" y="4605852"/>
            <a:ext cx="173020" cy="167614"/>
          </a:xfrm>
          <a:prstGeom prst="rect">
            <a:avLst/>
          </a:prstGeom>
          <a:noFill/>
        </p:spPr>
      </p:pic>
      <p:sp>
        <p:nvSpPr>
          <p:cNvPr id="59" name="Oval 58"/>
          <p:cNvSpPr/>
          <p:nvPr/>
        </p:nvSpPr>
        <p:spPr>
          <a:xfrm>
            <a:off x="3025929" y="43637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29840" y="317474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133704" y="39912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060705" y="385072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477000" y="400435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600200" y="4422658"/>
            <a:ext cx="228600" cy="688022"/>
            <a:chOff x="1219200" y="4422658"/>
            <a:chExt cx="228600" cy="688022"/>
          </a:xfrm>
        </p:grpSpPr>
        <p:sp>
          <p:nvSpPr>
            <p:cNvPr id="48" name="Oval 47"/>
            <p:cNvSpPr/>
            <p:nvPr/>
          </p:nvSpPr>
          <p:spPr>
            <a:xfrm>
              <a:off x="1219200" y="488208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219200" y="4422658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Oval 65"/>
          <p:cNvSpPr/>
          <p:nvPr/>
        </p:nvSpPr>
        <p:spPr>
          <a:xfrm>
            <a:off x="3826823" y="434868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12110" y="43637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409601" y="43637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396852" y="395859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5410200" y="4919262"/>
            <a:ext cx="228600" cy="228600"/>
            <a:chOff x="7586630" y="5105400"/>
            <a:chExt cx="228600" cy="228600"/>
          </a:xfrm>
        </p:grpSpPr>
        <p:sp>
          <p:nvSpPr>
            <p:cNvPr id="38" name="Oval 37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28" descr="MCj01988200000[1]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58" name="Oval 57"/>
          <p:cNvSpPr/>
          <p:nvPr/>
        </p:nvSpPr>
        <p:spPr>
          <a:xfrm>
            <a:off x="4120615" y="395859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Callout 1 8"/>
          <p:cNvSpPr/>
          <p:nvPr/>
        </p:nvSpPr>
        <p:spPr>
          <a:xfrm>
            <a:off x="4798209" y="3174748"/>
            <a:ext cx="1526391" cy="481929"/>
          </a:xfrm>
          <a:prstGeom prst="borderCallout1">
            <a:avLst>
              <a:gd name="adj1" fmla="val 18750"/>
              <a:gd name="adj2" fmla="val -8333"/>
              <a:gd name="adj3" fmla="val 83700"/>
              <a:gd name="adj4" fmla="val -61665"/>
            </a:avLst>
          </a:prstGeom>
          <a:solidFill>
            <a:srgbClr val="FF0000"/>
          </a:solidFill>
          <a:ln w="508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Turn to see Catch/No Catch</a:t>
            </a: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541745" y="3469060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6834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76729E-6 L -2.22222E-6 0.093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-1.50821E-6 L 8.05556E-6 -0.07287 L -0.01996 -0.03771 " pathEditMode="relative" ptsTypes="AAA">
                                      <p:cBhvr>
                                        <p:cTn id="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30696E-6 L -8.33333E-7 -0.14458 L -0.04531 -0.14458 " pathEditMode="relative" ptsTypes="A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3.33333E-6 0.09392 L 0.24167 0.0495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83" y="-222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07495E-6 L -0.04948 -0.15013 " pathEditMode="relative" ptsTypes="AA">
                                      <p:cBhvr>
                                        <p:cTn id="2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44444E-6 7.19408E-7 L 0.07848 -0.00509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4" y="-25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11111E-6 4.45755E-6 L -0.00069 -0.09901 " pathEditMode="relative" rAng="0" ptsTypes="AA">
                                      <p:cBhvr>
                                        <p:cTn id="33" dur="1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495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-2.5214E-6 L 0.00208 -0.10432 " pathEditMode="relative" rAng="0" ptsTypes="AA">
                                      <p:cBhvr>
                                        <p:cTn id="35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5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9901 L 0.04931 -0.09901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10432 L -0.08125 -0.10432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2" grpId="0" animBg="1"/>
      <p:bldP spid="58" grpId="0" animBg="1"/>
      <p:bldP spid="9" grpId="0" animBg="1"/>
      <p:bldP spid="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GLM (R&amp;R2):  +5YL to GL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162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820059" y="2323721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344112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91000" y="11430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071521" y="5562600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82000" y="34290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4403389" y="386614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516240" y="388253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15253" y="366573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211720" y="441976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211720" y="383842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324600" y="362110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35323" y="364795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42348" y="363754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57542" y="364062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514264" y="363248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211720" y="361966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7626714">
            <a:off x="3246263" y="3564148"/>
            <a:ext cx="173020" cy="167614"/>
          </a:xfrm>
          <a:prstGeom prst="rect">
            <a:avLst/>
          </a:prstGeom>
          <a:noFill/>
        </p:spPr>
      </p:pic>
      <p:sp>
        <p:nvSpPr>
          <p:cNvPr id="21" name="Oval 20"/>
          <p:cNvSpPr/>
          <p:nvPr/>
        </p:nvSpPr>
        <p:spPr>
          <a:xfrm>
            <a:off x="6324600" y="32004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516240" y="32004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337504" y="29718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362200" y="29718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676400" y="30962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33600" y="33147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90800" y="33248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850724" y="33248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397740" y="33147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980857" y="33147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3223204" y="4419763"/>
            <a:ext cx="228600" cy="228600"/>
            <a:chOff x="7586630" y="5105400"/>
            <a:chExt cx="228600" cy="228600"/>
          </a:xfrm>
        </p:grpSpPr>
        <p:sp>
          <p:nvSpPr>
            <p:cNvPr id="34" name="Oval 33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28" descr="MCj01988200000[1]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23" name="Oval 22"/>
          <p:cNvSpPr/>
          <p:nvPr/>
        </p:nvSpPr>
        <p:spPr>
          <a:xfrm>
            <a:off x="4387923" y="29718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0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38584E-6 L -3.33333E-6 -0.10062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4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3109E-6 L -3.33333E-6 -0.10201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3978 L 0.00225 0.1235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4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0555 L 0.10678 -0.00555 C 0.15382 -0.00555 0.21181 -0.05019 0.21181 -0.08605 L 0.21181 -0.16655 " pathEditMode="relative" rAng="0" ptsTypes="FfFF">
                                      <p:cBhvr>
                                        <p:cTn id="2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03" y="-805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11111E-6 2.28314E-6 L 0.08264 0.0388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2" y="19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0062 L -3.33333E-6 -0.04672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8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0201 L -3.33333E-6 -0.04857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4672 L -0.18958 -0.04672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79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4857 L 0.10209 -0.0485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23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PM (R&amp;R2):  Short Pass – 5YD Drop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7798" t="-720" b="-1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543800" y="5194928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Oval 48"/>
          <p:cNvSpPr/>
          <p:nvPr/>
        </p:nvSpPr>
        <p:spPr>
          <a:xfrm>
            <a:off x="2319223" y="537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98982" y="59318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483545" y="58175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04604" y="537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11629" y="53603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26823" y="536347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483545" y="535533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181001" y="534251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7626714">
            <a:off x="3204060" y="5290733"/>
            <a:ext cx="173020" cy="167614"/>
          </a:xfrm>
          <a:prstGeom prst="rect">
            <a:avLst/>
          </a:prstGeom>
          <a:noFill/>
        </p:spPr>
      </p:pic>
      <p:sp>
        <p:nvSpPr>
          <p:cNvPr id="59" name="Oval 58"/>
          <p:cNvSpPr/>
          <p:nvPr/>
        </p:nvSpPr>
        <p:spPr>
          <a:xfrm>
            <a:off x="3025929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133704" y="467616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060705" y="453560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477000" y="4689240"/>
            <a:ext cx="228600" cy="914903"/>
            <a:chOff x="6477000" y="4689240"/>
            <a:chExt cx="228600" cy="914903"/>
          </a:xfrm>
        </p:grpSpPr>
        <p:sp>
          <p:nvSpPr>
            <p:cNvPr id="47" name="Oval 46"/>
            <p:cNvSpPr/>
            <p:nvPr/>
          </p:nvSpPr>
          <p:spPr>
            <a:xfrm>
              <a:off x="6477000" y="537554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6477000" y="4689240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219200" y="5107539"/>
            <a:ext cx="228600" cy="688022"/>
            <a:chOff x="1219200" y="4422658"/>
            <a:chExt cx="228600" cy="688022"/>
          </a:xfrm>
        </p:grpSpPr>
        <p:sp>
          <p:nvSpPr>
            <p:cNvPr id="48" name="Oval 47"/>
            <p:cNvSpPr/>
            <p:nvPr/>
          </p:nvSpPr>
          <p:spPr>
            <a:xfrm>
              <a:off x="1219200" y="488208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219200" y="4422658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Oval 65"/>
          <p:cNvSpPr/>
          <p:nvPr/>
        </p:nvSpPr>
        <p:spPr>
          <a:xfrm>
            <a:off x="3826823" y="503356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12110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409601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396852" y="4643476"/>
            <a:ext cx="241948" cy="1189267"/>
            <a:chOff x="5396852" y="4643476"/>
            <a:chExt cx="241948" cy="1189267"/>
          </a:xfrm>
        </p:grpSpPr>
        <p:sp>
          <p:nvSpPr>
            <p:cNvPr id="52" name="Oval 51"/>
            <p:cNvSpPr/>
            <p:nvPr/>
          </p:nvSpPr>
          <p:spPr>
            <a:xfrm>
              <a:off x="5410200" y="560414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396852" y="4643476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447800" y="4077235"/>
            <a:ext cx="228600" cy="228600"/>
            <a:chOff x="7586630" y="5105400"/>
            <a:chExt cx="228600" cy="228600"/>
          </a:xfrm>
        </p:grpSpPr>
        <p:sp>
          <p:nvSpPr>
            <p:cNvPr id="38" name="Oval 37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28" descr="MCj0198820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58" name="Oval 57"/>
          <p:cNvSpPr/>
          <p:nvPr/>
        </p:nvSpPr>
        <p:spPr>
          <a:xfrm>
            <a:off x="4120615" y="464347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29840" y="385962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541745" y="4153941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3" y="3048000"/>
            <a:ext cx="445770" cy="557212"/>
          </a:xfrm>
          <a:prstGeom prst="rect">
            <a:avLst/>
          </a:prstGeom>
        </p:spPr>
      </p:pic>
      <p:sp>
        <p:nvSpPr>
          <p:cNvPr id="41" name="Line Callout 1 40"/>
          <p:cNvSpPr/>
          <p:nvPr/>
        </p:nvSpPr>
        <p:spPr>
          <a:xfrm>
            <a:off x="1289161" y="5829962"/>
            <a:ext cx="1526391" cy="681567"/>
          </a:xfrm>
          <a:prstGeom prst="borderCallout1">
            <a:avLst>
              <a:gd name="adj1" fmla="val 52862"/>
              <a:gd name="adj2" fmla="val -1327"/>
              <a:gd name="adj3" fmla="val -181654"/>
              <a:gd name="adj4" fmla="val -57374"/>
            </a:avLst>
          </a:prstGeom>
          <a:solidFill>
            <a:srgbClr val="FF0000"/>
          </a:solidFill>
          <a:ln w="508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Stay 5 yds. from catch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463" y="5233962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516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76729E-6 L -2.22222E-6 0.093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8.33333E-7 -4.51538E-6 L -0.00104 -0.24821 L 0.21893 -0.24821 " pathEditMode="relative" ptsTypes="AAA">
                                      <p:cBhvr>
                                        <p:cTn id="8" dur="2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50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1007 -0.18875 L -0.05035 -0.18875 C -0.02778 -0.18875 -0.00035 -0.13624 -0.00035 -0.09414 L -0.00035 -0.00069 " pathEditMode="relative" rAng="10800000" ptsTypes="FfFF">
                                      <p:cBhvr>
                                        <p:cTn id="10" dur="2100" spd="-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17" y="941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4.72222E-6 3.58316E-6 L 4.72222E-6 -0.20194 L -0.03681 -0.1529 " pathEditMode="relative" ptsTypes="AAA">
                                      <p:cBhvr>
                                        <p:cTn id="12" dur="2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5.55556E-7 -3.77516E-6 L 5.55556E-7 -0.14596 L -0.07309 -0.20217 " pathEditMode="relative" ptsTypes="AAA">
                                      <p:cBhvr>
                                        <p:cTn id="14" dur="2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1.11111E-6 -4.82535E-6 L -0.00069 -0.12098 " pathEditMode="relative" rAng="0" ptsTypes="AA">
                                      <p:cBhvr>
                                        <p:cTn id="16" dur="1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606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3.33333E-6 -1.8043E-6 L 3.33333E-6 -0.1152 " pathEditMode="relative" rAng="0" ptsTypes="AA">
                                      <p:cBhvr>
                                        <p:cTn id="18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7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9392 L -0.19305 -0.17233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53" y="-13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2.9771E-6 L -0.00417 -0.12214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107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93245E-6 L -0.21268 -0.07935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42" y="-3979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00069 -0.12098 L -0.00069 -0.29863 " pathEditMode="relative" rAng="0" ptsTypes="AA">
                                      <p:cBhvr>
                                        <p:cTn id="41" dur="12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883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3.33333E-6 -0.11527 L 3.33333E-6 -0.29305 " pathEditMode="relative" rAng="0" ptsTypes="AA">
                                      <p:cBhvr>
                                        <p:cTn id="43" dur="1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"/>
                            </p:stCondLst>
                            <p:childTnLst>
                              <p:par>
                                <p:cTn id="4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29305 L -0.10625 -0.29305 " pathEditMode="relative" rAng="0" ptsTypes="AA">
                                      <p:cBhvr>
                                        <p:cTn id="46" dur="1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13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0.00092 L 0.04688 0.0020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60" grpId="0" animBg="1"/>
      <p:bldP spid="41" grpId="0" animBg="1"/>
      <p:bldP spid="41" grpId="1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PM (R&amp;R3):  Long Pass – Turn &amp; Burn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32407" t="-720"/>
          <a:stretch>
            <a:fillRect/>
          </a:stretch>
        </p:blipFill>
        <p:spPr>
          <a:xfrm>
            <a:off x="685800" y="1032320"/>
            <a:ext cx="7924800" cy="5755372"/>
          </a:xfrm>
        </p:spPr>
      </p:pic>
      <p:grpSp>
        <p:nvGrpSpPr>
          <p:cNvPr id="79" name="Group 78"/>
          <p:cNvGrpSpPr/>
          <p:nvPr/>
        </p:nvGrpSpPr>
        <p:grpSpPr>
          <a:xfrm rot="16200000">
            <a:off x="5791200" y="1477433"/>
            <a:ext cx="228600" cy="228600"/>
            <a:chOff x="7586630" y="5105400"/>
            <a:chExt cx="228600" cy="228600"/>
          </a:xfrm>
        </p:grpSpPr>
        <p:sp>
          <p:nvSpPr>
            <p:cNvPr id="80" name="Oval 79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1" name="Picture 28" descr="MCj0198820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pic>
        <p:nvPicPr>
          <p:cNvPr id="54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864639" y="4231528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419608" y="64008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Oval 57"/>
          <p:cNvSpPr/>
          <p:nvPr/>
        </p:nvSpPr>
        <p:spPr>
          <a:xfrm rot="5400000">
            <a:off x="2796530" y="35948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 rot="5400000">
            <a:off x="2910830" y="387937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rot="5400000">
            <a:off x="3357621" y="300043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5400000">
            <a:off x="3368030" y="33074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 rot="5400000">
            <a:off x="3364952" y="422265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 rot="5400000">
            <a:off x="3373087" y="387937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rot="5400000">
            <a:off x="3385913" y="357683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rot="5400000">
            <a:off x="3742048" y="34182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rot="5400000">
            <a:off x="4776123" y="331431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080357" y="2377135"/>
            <a:ext cx="1200500" cy="381000"/>
            <a:chOff x="3080357" y="2377135"/>
            <a:chExt cx="1200500" cy="381000"/>
          </a:xfrm>
        </p:grpSpPr>
        <p:sp>
          <p:nvSpPr>
            <p:cNvPr id="57" name="Oval 56"/>
            <p:cNvSpPr/>
            <p:nvPr/>
          </p:nvSpPr>
          <p:spPr>
            <a:xfrm rot="5400000">
              <a:off x="3080357" y="2377135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5400000">
              <a:off x="4052257" y="2529535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Oval 69"/>
          <p:cNvSpPr/>
          <p:nvPr/>
        </p:nvSpPr>
        <p:spPr>
          <a:xfrm rot="5400000">
            <a:off x="4192821" y="324791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5400000">
            <a:off x="3282801" y="170603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5400000">
            <a:off x="3895644" y="182033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5400000">
            <a:off x="3743054" y="423797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5400000">
            <a:off x="3726668" y="301931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 rot="5400000">
            <a:off x="3742048" y="380543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080357" y="4941783"/>
            <a:ext cx="1086200" cy="878431"/>
            <a:chOff x="3080357" y="4941783"/>
            <a:chExt cx="1086200" cy="878431"/>
          </a:xfrm>
        </p:grpSpPr>
        <p:sp>
          <p:nvSpPr>
            <p:cNvPr id="56" name="Oval 55"/>
            <p:cNvSpPr/>
            <p:nvPr/>
          </p:nvSpPr>
          <p:spPr>
            <a:xfrm rot="5400000">
              <a:off x="3348628" y="556408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5400000">
              <a:off x="3080357" y="49530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5400000">
              <a:off x="3937957" y="5591614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5400000">
              <a:off x="3856348" y="4941783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Oval 81"/>
          <p:cNvSpPr/>
          <p:nvPr/>
        </p:nvSpPr>
        <p:spPr>
          <a:xfrm rot="5400000">
            <a:off x="4569647" y="403403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4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07568" y="3658797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A7A56"/>
              </a:clrFrom>
              <a:clrTo>
                <a:srgbClr val="BA7A5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1359" y="100272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28" descr="MCj0198820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573286" flipV="1">
            <a:off x="3495974" y="3602594"/>
            <a:ext cx="173020" cy="167614"/>
          </a:xfrm>
          <a:prstGeom prst="rect">
            <a:avLst/>
          </a:prstGeom>
          <a:noFill/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507" y="908094"/>
            <a:ext cx="748860" cy="499567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507" y="6238321"/>
            <a:ext cx="748860" cy="499567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189" y="3567370"/>
            <a:ext cx="748860" cy="499567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89" y="4184131"/>
            <a:ext cx="748860" cy="49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44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075 0.00694 " pathEditMode="relative" rAng="0" ptsTypes="AA">
                                      <p:cBhvr>
                                        <p:cTn id="6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0.08802 -0.03079 L 0.27778 -0.04329 " pathEditMode="relative" rAng="0" ptsTypes="AAA">
                                      <p:cBhvr>
                                        <p:cTn id="9" dur="37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89" y="-217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0.21146 -0.03774 " pathEditMode="relative" rAng="0" ptsTypes="AA">
                                      <p:cBhvr>
                                        <p:cTn id="11" dur="37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73" y="-189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0.32049 -0.05116 " pathEditMode="relative" rAng="0" ptsTypes="AA">
                                      <p:cBhvr>
                                        <p:cTn id="13" dur="3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24" y="-2569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32257 0.09236 " pathEditMode="relative" rAng="0" ptsTypes="AA">
                                      <p:cBhvr>
                                        <p:cTn id="15" dur="3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28" y="460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075 0.00694 L 0.25833 -0.31528 " pathEditMode="relative" rAng="0" ptsTypes="AA">
                                      <p:cBhvr>
                                        <p:cTn id="17" dur="3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67" y="-1611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3.33333E-6 L 0.20833 3.33333E-6 " pathEditMode="relative" rAng="0" ptsTypes="AA">
                                      <p:cBhvr>
                                        <p:cTn id="19" dur="3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38889E-6 -3.7037E-7 L 0.21128 -0.00231 " pathEditMode="relative" rAng="0" ptsTypes="AA">
                                      <p:cBhvr>
                                        <p:cTn id="21" dur="3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56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-0.00995 L 0.07431 -0.0754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-328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3.33333E-6 L 0.03333 3.33333E-6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4.44444E-6 L 0.03334 4.44444E-6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0677 0.00324 L 0.09479 -0.1046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69" y="-5394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3333 -4.81481E-6 L 0.03316 -0.1571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3" grpId="1" animBg="1"/>
      <p:bldP spid="74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PM:  Ineligible Illegally Downfield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32407" t="-720"/>
          <a:stretch>
            <a:fillRect/>
          </a:stretch>
        </p:blipFill>
        <p:spPr>
          <a:xfrm>
            <a:off x="685800" y="1032320"/>
            <a:ext cx="7924800" cy="5755372"/>
          </a:xfrm>
        </p:spPr>
      </p:pic>
      <p:pic>
        <p:nvPicPr>
          <p:cNvPr id="55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419608" y="64008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Oval 57"/>
          <p:cNvSpPr/>
          <p:nvPr/>
        </p:nvSpPr>
        <p:spPr>
          <a:xfrm rot="5400000">
            <a:off x="2796530" y="35948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 rot="5400000">
            <a:off x="2910830" y="387937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rot="5400000">
            <a:off x="3357621" y="300043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5400000">
            <a:off x="3368030" y="33074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 rot="5400000">
            <a:off x="3364952" y="422265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 rot="5400000">
            <a:off x="3373087" y="387937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rot="5400000">
            <a:off x="3385913" y="357683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rot="5400000">
            <a:off x="3742048" y="34182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rot="5400000">
            <a:off x="4776123" y="331431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080357" y="2377135"/>
            <a:ext cx="1200500" cy="381000"/>
            <a:chOff x="3080357" y="2377135"/>
            <a:chExt cx="1200500" cy="381000"/>
          </a:xfrm>
        </p:grpSpPr>
        <p:sp>
          <p:nvSpPr>
            <p:cNvPr id="57" name="Oval 56"/>
            <p:cNvSpPr/>
            <p:nvPr/>
          </p:nvSpPr>
          <p:spPr>
            <a:xfrm rot="5400000">
              <a:off x="3080357" y="2377135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5400000">
              <a:off x="4052257" y="2529535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Oval 69"/>
          <p:cNvSpPr/>
          <p:nvPr/>
        </p:nvSpPr>
        <p:spPr>
          <a:xfrm rot="5400000">
            <a:off x="4192821" y="324791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5400000">
            <a:off x="3282801" y="170603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5400000">
            <a:off x="3895644" y="182033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5400000">
            <a:off x="3743054" y="423797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5400000">
            <a:off x="3726668" y="301931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 rot="5400000">
            <a:off x="3742048" y="380543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080357" y="4941783"/>
            <a:ext cx="1086200" cy="878431"/>
            <a:chOff x="3080357" y="4941783"/>
            <a:chExt cx="1086200" cy="878431"/>
          </a:xfrm>
        </p:grpSpPr>
        <p:sp>
          <p:nvSpPr>
            <p:cNvPr id="56" name="Oval 55"/>
            <p:cNvSpPr/>
            <p:nvPr/>
          </p:nvSpPr>
          <p:spPr>
            <a:xfrm rot="5400000">
              <a:off x="3348628" y="556408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5400000">
              <a:off x="3080357" y="49530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5400000">
              <a:off x="3937957" y="5591614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5400000">
              <a:off x="3856348" y="4941783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Oval 81"/>
          <p:cNvSpPr/>
          <p:nvPr/>
        </p:nvSpPr>
        <p:spPr>
          <a:xfrm rot="5400000">
            <a:off x="4569647" y="403403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1359" y="100272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28" descr="MCj0198820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8573286" flipV="1">
            <a:off x="3495974" y="3602594"/>
            <a:ext cx="173020" cy="167614"/>
          </a:xfrm>
          <a:prstGeom prst="rect">
            <a:avLst/>
          </a:prstGeom>
          <a:noFill/>
        </p:spPr>
      </p:pic>
      <p:pic>
        <p:nvPicPr>
          <p:cNvPr id="5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864639" y="4477668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07568" y="3658797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840" y="6322067"/>
            <a:ext cx="411628" cy="39652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980" y="3607171"/>
            <a:ext cx="411628" cy="39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44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075 0.00694 " pathEditMode="relative" rAng="0" ptsTypes="AA">
                                      <p:cBhvr>
                                        <p:cTn id="6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0.08802 -0.03079 L 0.27778 -0.04329 " pathEditMode="relative" rAng="0" ptsTypes="AAA">
                                      <p:cBhvr>
                                        <p:cTn id="9" dur="37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89" y="-217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0.21146 -0.03774 " pathEditMode="relative" rAng="0" ptsTypes="AA">
                                      <p:cBhvr>
                                        <p:cTn id="11" dur="37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73" y="-189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0.08715 0.0044 " pathEditMode="relative" rAng="0" ptsTypes="AA">
                                      <p:cBhvr>
                                        <p:cTn id="13" dur="3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58" y="208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32257 0.09236 " pathEditMode="relative" rAng="0" ptsTypes="AA">
                                      <p:cBhvr>
                                        <p:cTn id="15" dur="3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28" y="460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3.33333E-6 L 0.20833 3.33333E-6 " pathEditMode="relative" rAng="0" ptsTypes="AA">
                                      <p:cBhvr>
                                        <p:cTn id="17" dur="3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Motion origin="layout" path="M 1.38889E-6 -3.7037E-7 L 0.04462 -0.00231 " pathEditMode="relative" rAng="0" ptsTypes="AA">
                                      <p:cBhvr>
                                        <p:cTn id="19" dur="3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2" y="-11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-3.33333E-6 L 0.07778 0.0009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9" y="4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3.33333E-6 0.07987 C 3.33333E-6 0.11575 0.00729 0.15926 0.01336 0.15926 L 0.02673 0.15926 " pathEditMode="relative" rAng="16200000" ptsTypes="AAAA">
                                      <p:cBhvr>
                                        <p:cTn id="2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7" y="796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0.00694 L -0.075 0.08472 C -0.075 0.11991 -0.0658 0.1625 -0.05834 0.1625 L -0.04167 0.1625 " pathEditMode="relative" rAng="16200000" ptsTypes="AAAA">
                                      <p:cBhvr>
                                        <p:cTn id="25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777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4653 0.1625 L 0.25 0.4291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26" y="13333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0.00746 0.00486 L 0.02326 -0.0569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-310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animMotion origin="layout" path="M 0.04115 0.00255 L 0.01701 0.0430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5" y="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3" grpId="0" animBg="1"/>
      <p:bldP spid="73" grpId="0" animBg="1"/>
      <p:bldP spid="74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PM (R&amp;R2):  Cross Field Mechanics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7798" t="-720" b="-1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463" y="5233962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543800" y="5194928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Oval 48"/>
          <p:cNvSpPr/>
          <p:nvPr/>
        </p:nvSpPr>
        <p:spPr>
          <a:xfrm>
            <a:off x="2319223" y="537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98982" y="59318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483545" y="58175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04604" y="537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11629" y="53603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26823" y="536347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483545" y="535533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181001" y="534251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7626714">
            <a:off x="3204060" y="5290733"/>
            <a:ext cx="173020" cy="167614"/>
          </a:xfrm>
          <a:prstGeom prst="rect">
            <a:avLst/>
          </a:prstGeom>
          <a:noFill/>
        </p:spPr>
      </p:pic>
      <p:sp>
        <p:nvSpPr>
          <p:cNvPr id="59" name="Oval 58"/>
          <p:cNvSpPr/>
          <p:nvPr/>
        </p:nvSpPr>
        <p:spPr>
          <a:xfrm>
            <a:off x="3025929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111249" y="408822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060705" y="453560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876800" y="4970071"/>
            <a:ext cx="228600" cy="914903"/>
            <a:chOff x="6477000" y="4689240"/>
            <a:chExt cx="228600" cy="914903"/>
          </a:xfrm>
        </p:grpSpPr>
        <p:sp>
          <p:nvSpPr>
            <p:cNvPr id="47" name="Oval 46"/>
            <p:cNvSpPr/>
            <p:nvPr/>
          </p:nvSpPr>
          <p:spPr>
            <a:xfrm>
              <a:off x="6477000" y="537554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6477000" y="4689240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Oval 47"/>
          <p:cNvSpPr/>
          <p:nvPr/>
        </p:nvSpPr>
        <p:spPr>
          <a:xfrm>
            <a:off x="2896372" y="585174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183756" y="480496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826823" y="503356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12110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409601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136900" y="4414876"/>
            <a:ext cx="241948" cy="1189267"/>
            <a:chOff x="5396852" y="4643476"/>
            <a:chExt cx="241948" cy="1189267"/>
          </a:xfrm>
        </p:grpSpPr>
        <p:sp>
          <p:nvSpPr>
            <p:cNvPr id="52" name="Oval 51"/>
            <p:cNvSpPr/>
            <p:nvPr/>
          </p:nvSpPr>
          <p:spPr>
            <a:xfrm>
              <a:off x="5410200" y="560414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396852" y="4643476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219200" y="4088229"/>
            <a:ext cx="228600" cy="228600"/>
            <a:chOff x="7586630" y="5105400"/>
            <a:chExt cx="228600" cy="228600"/>
          </a:xfrm>
        </p:grpSpPr>
        <p:sp>
          <p:nvSpPr>
            <p:cNvPr id="38" name="Oval 37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28" descr="MCj01988200000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58" name="Oval 57"/>
          <p:cNvSpPr/>
          <p:nvPr/>
        </p:nvSpPr>
        <p:spPr>
          <a:xfrm>
            <a:off x="4479491" y="497007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29840" y="385962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541745" y="4153941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3" y="3828356"/>
            <a:ext cx="445770" cy="55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55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81481E-6 L -2.22222E-6 0.0942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9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8.88889E-6 3.33333E-6 L -8.88889E-6 -0.19399 L -0.11841 -0.19514 " pathEditMode="relative" ptsTypes="AAA">
                                      <p:cBhvr>
                                        <p:cTn id="8" dur="22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2.22222E-6 0.09422 L -0.20972 -0.17245 " pathEditMode="relative" rAng="0" ptsTypes="AA">
                                      <p:cBhvr>
                                        <p:cTn id="10" dur="1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86" y="-1333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1.66667E-6 2.96296E-6 L -1.66667E-6 -0.09121 L -0.15642 0.06065 " pathEditMode="relative" ptsTypes="AAA">
                                      <p:cBhvr>
                                        <p:cTn id="12" dur="44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.00191 -0.0081 L -0.06892 0.06806 " pathEditMode="relative" rAng="0" ptsTypes="AA">
                                      <p:cBhvr>
                                        <p:cTn id="20" dur="17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379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-4.44444E-6 L 3.33333E-6 -0.18194 " pathEditMode="relative" rAng="0" ptsTypes="AA">
                                      <p:cBhvr>
                                        <p:cTn id="22" dur="2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09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11111E-6 -1.48148E-6 L -1.11111E-6 -0.1099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50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animMotion origin="layout" path="M -1.11111E-6 -0.11018 L -0.00069 -0.0321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18194 L -0.21459 -0.18194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3217 L -1.11111E-6 -0.1879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0.00092 L 0.04688 0.0020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61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PM:  R – Preventive Officiating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7798" t="-720" b="-1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463" y="4549081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543800" y="4510047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477000" y="469066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19223" y="468592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98982" y="52470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483545" y="51327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410200" y="491926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04604" y="468592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11629" y="46755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26823" y="46785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483545" y="467045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181001" y="465763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7626714">
            <a:off x="3204060" y="4605852"/>
            <a:ext cx="173020" cy="167614"/>
          </a:xfrm>
          <a:prstGeom prst="rect">
            <a:avLst/>
          </a:prstGeom>
          <a:noFill/>
        </p:spPr>
      </p:pic>
      <p:sp>
        <p:nvSpPr>
          <p:cNvPr id="59" name="Oval 58"/>
          <p:cNvSpPr/>
          <p:nvPr/>
        </p:nvSpPr>
        <p:spPr>
          <a:xfrm>
            <a:off x="3025929" y="43637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29840" y="317474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133704" y="39912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060705" y="385072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477000" y="400435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600200" y="4422658"/>
            <a:ext cx="228600" cy="688022"/>
            <a:chOff x="1219200" y="4422658"/>
            <a:chExt cx="228600" cy="688022"/>
          </a:xfrm>
        </p:grpSpPr>
        <p:sp>
          <p:nvSpPr>
            <p:cNvPr id="48" name="Oval 47"/>
            <p:cNvSpPr/>
            <p:nvPr/>
          </p:nvSpPr>
          <p:spPr>
            <a:xfrm>
              <a:off x="1219200" y="488208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219200" y="4422658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Oval 65"/>
          <p:cNvSpPr/>
          <p:nvPr/>
        </p:nvSpPr>
        <p:spPr>
          <a:xfrm>
            <a:off x="3826823" y="434868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12110" y="43637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409601" y="43637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396852" y="395859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120615" y="395859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541745" y="3469060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val Callout 1"/>
          <p:cNvSpPr/>
          <p:nvPr/>
        </p:nvSpPr>
        <p:spPr>
          <a:xfrm>
            <a:off x="4478291" y="5395180"/>
            <a:ext cx="1656206" cy="1001387"/>
          </a:xfrm>
          <a:prstGeom prst="wedgeEllipseCallout">
            <a:avLst>
              <a:gd name="adj1" fmla="val -35147"/>
              <a:gd name="adj2" fmla="val 74336"/>
            </a:avLst>
          </a:prstGeom>
          <a:solidFill>
            <a:srgbClr val="FF0000"/>
          </a:solidFill>
          <a:ln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Ball’s Away!</a:t>
            </a:r>
          </a:p>
        </p:txBody>
      </p:sp>
      <p:sp>
        <p:nvSpPr>
          <p:cNvPr id="40" name="Line Callout 1 39"/>
          <p:cNvSpPr/>
          <p:nvPr/>
        </p:nvSpPr>
        <p:spPr>
          <a:xfrm>
            <a:off x="2666644" y="5715000"/>
            <a:ext cx="1526391" cy="681567"/>
          </a:xfrm>
          <a:prstGeom prst="borderCallout1">
            <a:avLst>
              <a:gd name="adj1" fmla="val 22264"/>
              <a:gd name="adj2" fmla="val 104822"/>
              <a:gd name="adj3" fmla="val 159634"/>
              <a:gd name="adj4" fmla="val 129701"/>
            </a:avLst>
          </a:prstGeom>
          <a:solidFill>
            <a:srgbClr val="FF0000"/>
          </a:solidFill>
          <a:ln w="508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Stay with QB</a:t>
            </a:r>
          </a:p>
          <a:p>
            <a:pPr algn="ctr"/>
            <a:r>
              <a:rPr lang="en-US" sz="1100" dirty="0"/>
              <a:t>Don’t be a Head </a:t>
            </a:r>
            <a:r>
              <a:rPr lang="en-US" sz="1100" dirty="0" err="1"/>
              <a:t>Wagger</a:t>
            </a:r>
            <a:r>
              <a:rPr lang="en-US" sz="1100" dirty="0"/>
              <a:t>!</a:t>
            </a:r>
          </a:p>
        </p:txBody>
      </p:sp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76848" y="6570603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743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76729E-6 L -2.22222E-6 0.093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3.33333E-6 0.09392 L 0.24167 0.0495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83" y="-222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0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PM:  R/HL/LJ – Backward Pass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7798" t="-720" b="-1"/>
          <a:stretch/>
        </p:blipFill>
        <p:spPr>
          <a:xfrm rot="16200000">
            <a:off x="1728609" y="-396015"/>
            <a:ext cx="5755984" cy="8774601"/>
          </a:xfr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47B5E"/>
              </a:clrFrom>
              <a:clrTo>
                <a:srgbClr val="B47B5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463" y="4549081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543800" y="4510047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477000" y="469066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19223" y="468592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94473" y="489905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194473" y="548640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410200" y="514786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04604" y="468592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11629" y="46755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26823" y="46785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483545" y="467045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181001" y="465763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7626714">
            <a:off x="3204060" y="4605852"/>
            <a:ext cx="173020" cy="167614"/>
          </a:xfrm>
          <a:prstGeom prst="rect">
            <a:avLst/>
          </a:prstGeom>
          <a:noFill/>
        </p:spPr>
      </p:pic>
      <p:sp>
        <p:nvSpPr>
          <p:cNvPr id="59" name="Oval 58"/>
          <p:cNvSpPr/>
          <p:nvPr/>
        </p:nvSpPr>
        <p:spPr>
          <a:xfrm>
            <a:off x="3025929" y="43637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29840" y="317474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133704" y="39912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060705" y="385072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477000" y="400435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600200" y="4422658"/>
            <a:ext cx="228600" cy="688022"/>
            <a:chOff x="1219200" y="4422658"/>
            <a:chExt cx="228600" cy="688022"/>
          </a:xfrm>
        </p:grpSpPr>
        <p:sp>
          <p:nvSpPr>
            <p:cNvPr id="48" name="Oval 47"/>
            <p:cNvSpPr/>
            <p:nvPr/>
          </p:nvSpPr>
          <p:spPr>
            <a:xfrm>
              <a:off x="1219200" y="488208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219200" y="4422658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Oval 65"/>
          <p:cNvSpPr/>
          <p:nvPr/>
        </p:nvSpPr>
        <p:spPr>
          <a:xfrm>
            <a:off x="3826823" y="434868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12110" y="43637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409601" y="43637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396852" y="395859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120615" y="395859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541745" y="3469060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76848" y="6570603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" y="4363770"/>
            <a:ext cx="594400" cy="58899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7467144" y="4365022"/>
            <a:ext cx="574672" cy="585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4319265" y="6277995"/>
            <a:ext cx="574672" cy="585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Oval Callout 37"/>
          <p:cNvSpPr/>
          <p:nvPr/>
        </p:nvSpPr>
        <p:spPr>
          <a:xfrm>
            <a:off x="457200" y="3774161"/>
            <a:ext cx="1541509" cy="662849"/>
          </a:xfrm>
          <a:prstGeom prst="wedgeEllipseCallout">
            <a:avLst>
              <a:gd name="adj1" fmla="val -41793"/>
              <a:gd name="adj2" fmla="val 50662"/>
            </a:avLst>
          </a:prstGeom>
          <a:solidFill>
            <a:srgbClr val="FF0000"/>
          </a:solidFill>
          <a:ln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Back!</a:t>
            </a:r>
          </a:p>
        </p:txBody>
      </p:sp>
      <p:sp>
        <p:nvSpPr>
          <p:cNvPr id="39" name="Oval Callout 38"/>
          <p:cNvSpPr/>
          <p:nvPr/>
        </p:nvSpPr>
        <p:spPr>
          <a:xfrm>
            <a:off x="7602491" y="3774161"/>
            <a:ext cx="1541509" cy="662849"/>
          </a:xfrm>
          <a:prstGeom prst="wedgeEllipseCallout">
            <a:avLst>
              <a:gd name="adj1" fmla="val -41793"/>
              <a:gd name="adj2" fmla="val 50662"/>
            </a:avLst>
          </a:prstGeom>
          <a:solidFill>
            <a:srgbClr val="FF0000"/>
          </a:solidFill>
          <a:ln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Back!</a:t>
            </a:r>
          </a:p>
        </p:txBody>
      </p:sp>
      <p:sp>
        <p:nvSpPr>
          <p:cNvPr id="41" name="Oval Callout 40"/>
          <p:cNvSpPr/>
          <p:nvPr/>
        </p:nvSpPr>
        <p:spPr>
          <a:xfrm>
            <a:off x="4471503" y="5715000"/>
            <a:ext cx="1541509" cy="662849"/>
          </a:xfrm>
          <a:prstGeom prst="wedgeEllipseCallout">
            <a:avLst>
              <a:gd name="adj1" fmla="val -41793"/>
              <a:gd name="adj2" fmla="val 50662"/>
            </a:avLst>
          </a:prstGeom>
          <a:solidFill>
            <a:srgbClr val="FF0000"/>
          </a:solidFill>
          <a:ln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Back!</a:t>
            </a:r>
          </a:p>
        </p:txBody>
      </p:sp>
    </p:spTree>
    <p:extLst>
      <p:ext uri="{BB962C8B-B14F-4D97-AF65-F5344CB8AC3E}">
        <p14:creationId xmlns:p14="http://schemas.microsoft.com/office/powerpoint/2010/main" val="379411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3.33333E-6 0.03842 " pathEditMode="relative" rAng="0" ptsTypes="AA">
                                      <p:cBhvr>
                                        <p:cTn id="6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2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0.03842 L 0.24861 0.08287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31" y="22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1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PM:  R &amp; U – Passer Beyond LOS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32407" t="-720"/>
          <a:stretch>
            <a:fillRect/>
          </a:stretch>
        </p:blipFill>
        <p:spPr>
          <a:xfrm>
            <a:off x="685800" y="1032320"/>
            <a:ext cx="7924800" cy="5755372"/>
          </a:xfrm>
        </p:spPr>
      </p:pic>
      <p:pic>
        <p:nvPicPr>
          <p:cNvPr id="55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419608" y="64008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Oval 57"/>
          <p:cNvSpPr/>
          <p:nvPr/>
        </p:nvSpPr>
        <p:spPr>
          <a:xfrm rot="5400000">
            <a:off x="2796530" y="35948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 rot="5400000">
            <a:off x="2910830" y="387937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rot="5400000">
            <a:off x="3357621" y="300043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5400000">
            <a:off x="3368030" y="33074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 rot="5400000">
            <a:off x="3364952" y="422265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 rot="5400000">
            <a:off x="3373087" y="387937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rot="5400000">
            <a:off x="3385913" y="357683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rot="5400000">
            <a:off x="3742048" y="34182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rot="5400000">
            <a:off x="4776123" y="331431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080357" y="2377135"/>
            <a:ext cx="1200500" cy="381000"/>
            <a:chOff x="3080357" y="2377135"/>
            <a:chExt cx="1200500" cy="381000"/>
          </a:xfrm>
        </p:grpSpPr>
        <p:sp>
          <p:nvSpPr>
            <p:cNvPr id="57" name="Oval 56"/>
            <p:cNvSpPr/>
            <p:nvPr/>
          </p:nvSpPr>
          <p:spPr>
            <a:xfrm rot="5400000">
              <a:off x="3080357" y="2377135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5400000">
              <a:off x="4052257" y="2529535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Oval 69"/>
          <p:cNvSpPr/>
          <p:nvPr/>
        </p:nvSpPr>
        <p:spPr>
          <a:xfrm rot="5400000">
            <a:off x="4192821" y="324791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5400000">
            <a:off x="3282801" y="170603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5400000">
            <a:off x="3895644" y="182033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5400000">
            <a:off x="3743054" y="423797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5400000">
            <a:off x="3726668" y="301931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 rot="5400000">
            <a:off x="3742048" y="380543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080357" y="4941783"/>
            <a:ext cx="1086200" cy="878431"/>
            <a:chOff x="3080357" y="4941783"/>
            <a:chExt cx="1086200" cy="878431"/>
          </a:xfrm>
        </p:grpSpPr>
        <p:sp>
          <p:nvSpPr>
            <p:cNvPr id="56" name="Oval 55"/>
            <p:cNvSpPr/>
            <p:nvPr/>
          </p:nvSpPr>
          <p:spPr>
            <a:xfrm rot="5400000">
              <a:off x="3348628" y="556408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5400000">
              <a:off x="3080357" y="49530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5400000">
              <a:off x="3937957" y="5591614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5400000">
              <a:off x="3856348" y="4941783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Oval 81"/>
          <p:cNvSpPr/>
          <p:nvPr/>
        </p:nvSpPr>
        <p:spPr>
          <a:xfrm rot="5400000">
            <a:off x="4569647" y="403403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1359" y="100272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28" descr="MCj0198820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8573286" flipV="1">
            <a:off x="3495974" y="3602594"/>
            <a:ext cx="173020" cy="167614"/>
          </a:xfrm>
          <a:prstGeom prst="rect">
            <a:avLst/>
          </a:prstGeom>
          <a:noFill/>
        </p:spPr>
      </p:pic>
      <p:pic>
        <p:nvPicPr>
          <p:cNvPr id="5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864639" y="4477668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07568" y="3658797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455" y="4718828"/>
            <a:ext cx="411628" cy="39652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732" y="4520567"/>
            <a:ext cx="411628" cy="39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6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075 0.00694 " pathEditMode="relative" rAng="0" ptsTypes="AA">
                                      <p:cBhvr>
                                        <p:cTn id="6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0.08802 -0.03079 L 0.27778 -0.04329 " pathEditMode="relative" rAng="0" ptsTypes="AAA">
                                      <p:cBhvr>
                                        <p:cTn id="9" dur="37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89" y="-217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3.33333E-6 4.44444E-6 L -0.075 0.00578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27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0.21146 -0.03774 " pathEditMode="relative" rAng="0" ptsTypes="AA">
                                      <p:cBhvr>
                                        <p:cTn id="13" dur="37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73" y="-1898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0.32049 -0.05116 " pathEditMode="relative" rAng="0" ptsTypes="AA">
                                      <p:cBhvr>
                                        <p:cTn id="15" dur="3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24" y="-256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32257 0.09236 " pathEditMode="relative" rAng="0" ptsTypes="AA">
                                      <p:cBhvr>
                                        <p:cTn id="17" dur="3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28" y="460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3.33333E-6 L 0.20833 3.33333E-6 " pathEditMode="relative" rAng="0" ptsTypes="AA">
                                      <p:cBhvr>
                                        <p:cTn id="19" dur="3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38889E-6 -3.7037E-7 L 0.21128 -0.00231 " pathEditMode="relative" rAng="0" ptsTypes="AA">
                                      <p:cBhvr>
                                        <p:cTn id="21" dur="3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56" y="-11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0.0037 L -0.00174 0.08356 C -0.00174 0.11944 0.03003 0.16296 0.05573 0.16296 L 0.11319 0.16296 " pathEditMode="relative" rAng="16200000" ptsTypes="FfFF">
                                      <p:cBhvr>
                                        <p:cTn id="2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47" y="796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0.00694 L -0.075 0.08472 C -0.075 0.11991 -0.04497 0.1625 -0.02084 0.1625 L 0.03333 0.1625 " pathEditMode="relative" rAng="16200000" ptsTypes="FfFF">
                                      <p:cBhvr>
                                        <p:cTn id="25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777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3976 0.16643 L 0.48976 0.1775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2.22222E-6 L 0.20642 0.0261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12" y="1296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0.00579 L -0.05833 0.116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73" grpId="0" animBg="1"/>
      <p:bldP spid="74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PM:  U – Trapped Pass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7798" t="-720" b="-1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463" y="5233962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543800" y="5194928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Oval 48"/>
          <p:cNvSpPr/>
          <p:nvPr/>
        </p:nvSpPr>
        <p:spPr>
          <a:xfrm>
            <a:off x="2319223" y="537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98982" y="59318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483545" y="58175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04604" y="537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11629" y="53603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26823" y="536347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483545" y="535533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181001" y="534251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7626714">
            <a:off x="3204060" y="5290733"/>
            <a:ext cx="173020" cy="167614"/>
          </a:xfrm>
          <a:prstGeom prst="rect">
            <a:avLst/>
          </a:prstGeom>
          <a:noFill/>
        </p:spPr>
      </p:pic>
      <p:sp>
        <p:nvSpPr>
          <p:cNvPr id="59" name="Oval 58"/>
          <p:cNvSpPr/>
          <p:nvPr/>
        </p:nvSpPr>
        <p:spPr>
          <a:xfrm>
            <a:off x="3025929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133704" y="467616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060705" y="453560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477000" y="4689240"/>
            <a:ext cx="228600" cy="914903"/>
            <a:chOff x="6477000" y="4689240"/>
            <a:chExt cx="228600" cy="914903"/>
          </a:xfrm>
        </p:grpSpPr>
        <p:sp>
          <p:nvSpPr>
            <p:cNvPr id="47" name="Oval 46"/>
            <p:cNvSpPr/>
            <p:nvPr/>
          </p:nvSpPr>
          <p:spPr>
            <a:xfrm>
              <a:off x="6477000" y="537554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6477000" y="4689240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219200" y="5107539"/>
            <a:ext cx="228600" cy="688022"/>
            <a:chOff x="1219200" y="4422658"/>
            <a:chExt cx="228600" cy="688022"/>
          </a:xfrm>
        </p:grpSpPr>
        <p:sp>
          <p:nvSpPr>
            <p:cNvPr id="48" name="Oval 47"/>
            <p:cNvSpPr/>
            <p:nvPr/>
          </p:nvSpPr>
          <p:spPr>
            <a:xfrm>
              <a:off x="1219200" y="488208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219200" y="4422658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Oval 65"/>
          <p:cNvSpPr/>
          <p:nvPr/>
        </p:nvSpPr>
        <p:spPr>
          <a:xfrm>
            <a:off x="3826823" y="503356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12110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409601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396852" y="4643476"/>
            <a:ext cx="241948" cy="1189267"/>
            <a:chOff x="5396852" y="4643476"/>
            <a:chExt cx="241948" cy="1189267"/>
          </a:xfrm>
        </p:grpSpPr>
        <p:sp>
          <p:nvSpPr>
            <p:cNvPr id="52" name="Oval 51"/>
            <p:cNvSpPr/>
            <p:nvPr/>
          </p:nvSpPr>
          <p:spPr>
            <a:xfrm>
              <a:off x="5410200" y="560414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396852" y="4643476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Oval 57"/>
          <p:cNvSpPr/>
          <p:nvPr/>
        </p:nvSpPr>
        <p:spPr>
          <a:xfrm>
            <a:off x="4120615" y="464347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29840" y="385962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541745" y="4153941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809" y="4029383"/>
            <a:ext cx="944028" cy="53162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2" y="4226156"/>
            <a:ext cx="944028" cy="53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92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76729E-6 L -2.22222E-6 0.09392 " pathEditMode="relative" rAng="0" ptsTypes="AA">
                                      <p:cBhvr>
                                        <p:cTn id="6" dur="8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8.33333E-7 -4.51538E-6 L -0.00104 -0.24821 L 0.21893 -0.24821 " pathEditMode="relative" ptsTypes="AAA">
                                      <p:cBhvr>
                                        <p:cTn id="8" dur="1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50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1007 -0.18875 L -0.05035 -0.18875 C -0.02778 -0.18875 -0.00035 -0.13624 -0.00035 -0.09414 L -0.00035 -0.00069 " pathEditMode="relative" rAng="10800000" ptsTypes="FfFF">
                                      <p:cBhvr>
                                        <p:cTn id="10" dur="1400" spd="-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17" y="941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4.72222E-6 3.58316E-6 L 4.72222E-6 -0.20194 L -0.03681 -0.1529 " pathEditMode="relative" ptsTypes="AAA">
                                      <p:cBhvr>
                                        <p:cTn id="12" dur="16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5.55556E-7 -3.77516E-6 L 5.55556E-7 -0.14596 L -0.07309 -0.20217 " pathEditMode="relative" ptsTypes="AAA">
                                      <p:cBhvr>
                                        <p:cTn id="14" dur="1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1.11111E-6 -4.82535E-6 L -0.00069 -0.12098 " pathEditMode="relative" rAng="0" ptsTypes="AA">
                                      <p:cBhvr>
                                        <p:cTn id="16" dur="1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606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3.33333E-6 -1.8043E-6 L 3.33333E-6 -0.1152 " pathEditMode="relative" rAng="0" ptsTypes="AA">
                                      <p:cBhvr>
                                        <p:cTn id="18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76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2.22222E-6 0.09392 L -0.19305 -0.17233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53" y="-1332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05556E-6 3.93245E-6 L -0.21268 -0.07935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42" y="-397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2.77778E-6 2.59259E-6 L -0.15173 -0.0039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87" y="-208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60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PM:  Intentional Grounding</a:t>
            </a:r>
            <a:endParaRPr lang="en-US" sz="3600" dirty="0"/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32407" t="-720"/>
          <a:stretch>
            <a:fillRect/>
          </a:stretch>
        </p:blipFill>
        <p:spPr>
          <a:xfrm>
            <a:off x="685800" y="1032320"/>
            <a:ext cx="7924800" cy="5755372"/>
          </a:xfrm>
        </p:spPr>
      </p:pic>
      <p:pic>
        <p:nvPicPr>
          <p:cNvPr id="55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419608" y="64008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Oval 57"/>
          <p:cNvSpPr/>
          <p:nvPr/>
        </p:nvSpPr>
        <p:spPr>
          <a:xfrm rot="5400000">
            <a:off x="2796530" y="35948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 rot="5400000">
            <a:off x="2910830" y="387937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rot="5400000">
            <a:off x="3357621" y="300043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5400000">
            <a:off x="3368030" y="33074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 rot="5400000">
            <a:off x="3364952" y="422265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 rot="5400000">
            <a:off x="3373087" y="387937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rot="5400000">
            <a:off x="3385913" y="357683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rot="5400000">
            <a:off x="3742048" y="34182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rot="5400000">
            <a:off x="4776123" y="331431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080357" y="2377135"/>
            <a:ext cx="1200500" cy="381000"/>
            <a:chOff x="3080357" y="2377135"/>
            <a:chExt cx="1200500" cy="381000"/>
          </a:xfrm>
        </p:grpSpPr>
        <p:sp>
          <p:nvSpPr>
            <p:cNvPr id="57" name="Oval 56"/>
            <p:cNvSpPr/>
            <p:nvPr/>
          </p:nvSpPr>
          <p:spPr>
            <a:xfrm rot="5400000">
              <a:off x="3080357" y="2377135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5400000">
              <a:off x="4052257" y="2529535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Oval 69"/>
          <p:cNvSpPr/>
          <p:nvPr/>
        </p:nvSpPr>
        <p:spPr>
          <a:xfrm rot="5400000">
            <a:off x="4192821" y="324791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5400000">
            <a:off x="3282801" y="170603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5400000">
            <a:off x="3895644" y="182033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5400000">
            <a:off x="3743054" y="423797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5400000">
            <a:off x="3726668" y="301931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 rot="5400000">
            <a:off x="3742048" y="380543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080357" y="4941783"/>
            <a:ext cx="1086200" cy="878431"/>
            <a:chOff x="3080357" y="4941783"/>
            <a:chExt cx="1086200" cy="878431"/>
          </a:xfrm>
        </p:grpSpPr>
        <p:sp>
          <p:nvSpPr>
            <p:cNvPr id="56" name="Oval 55"/>
            <p:cNvSpPr/>
            <p:nvPr/>
          </p:nvSpPr>
          <p:spPr>
            <a:xfrm rot="5400000">
              <a:off x="3348628" y="556408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5400000">
              <a:off x="3080357" y="49530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5400000">
              <a:off x="3937957" y="5591614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5400000">
              <a:off x="3856348" y="4941783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Oval 81"/>
          <p:cNvSpPr/>
          <p:nvPr/>
        </p:nvSpPr>
        <p:spPr>
          <a:xfrm rot="5400000">
            <a:off x="4569647" y="403403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1359" y="100272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28" descr="MCj0198820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8573286" flipV="1">
            <a:off x="3495974" y="3602594"/>
            <a:ext cx="173020" cy="167614"/>
          </a:xfrm>
          <a:prstGeom prst="rect">
            <a:avLst/>
          </a:prstGeom>
          <a:noFill/>
        </p:spPr>
      </p:pic>
      <p:pic>
        <p:nvPicPr>
          <p:cNvPr id="5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864639" y="4477668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07568" y="3658797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403" y="4800600"/>
            <a:ext cx="411628" cy="396522"/>
          </a:xfrm>
          <a:prstGeom prst="rect">
            <a:avLst/>
          </a:prstGeom>
        </p:spPr>
      </p:pic>
      <p:sp>
        <p:nvSpPr>
          <p:cNvPr id="36" name="Oval Callout 35"/>
          <p:cNvSpPr/>
          <p:nvPr/>
        </p:nvSpPr>
        <p:spPr>
          <a:xfrm>
            <a:off x="2955913" y="5326231"/>
            <a:ext cx="1541509" cy="662849"/>
          </a:xfrm>
          <a:prstGeom prst="wedgeEllipseCallout">
            <a:avLst>
              <a:gd name="adj1" fmla="val -41793"/>
              <a:gd name="adj2" fmla="val 50662"/>
            </a:avLst>
          </a:prstGeom>
          <a:solidFill>
            <a:srgbClr val="FF0000"/>
          </a:solidFill>
          <a:ln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There was no receiver in the area</a:t>
            </a:r>
          </a:p>
        </p:txBody>
      </p:sp>
    </p:spTree>
    <p:extLst>
      <p:ext uri="{BB962C8B-B14F-4D97-AF65-F5344CB8AC3E}">
        <p14:creationId xmlns:p14="http://schemas.microsoft.com/office/powerpoint/2010/main" val="291431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075 0.00694 " pathEditMode="relative" rAng="0" ptsTypes="AA">
                                      <p:cBhvr>
                                        <p:cTn id="6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0.08802 -0.03079 L 0.27778 -0.04329 " pathEditMode="relative" rAng="0" ptsTypes="AAA">
                                      <p:cBhvr>
                                        <p:cTn id="9" dur="37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89" y="-217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0.21146 -0.03774 " pathEditMode="relative" rAng="0" ptsTypes="AA">
                                      <p:cBhvr>
                                        <p:cTn id="11" dur="37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73" y="-189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0.32049 -0.05116 " pathEditMode="relative" rAng="0" ptsTypes="AA">
                                      <p:cBhvr>
                                        <p:cTn id="13" dur="3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24" y="-2569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32257 0.09236 " pathEditMode="relative" rAng="0" ptsTypes="AA">
                                      <p:cBhvr>
                                        <p:cTn id="15" dur="3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28" y="460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3.33333E-6 L 0.20833 3.33333E-6 " pathEditMode="relative" rAng="0" ptsTypes="AA">
                                      <p:cBhvr>
                                        <p:cTn id="17" dur="3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38889E-6 -3.7037E-7 L 0.21128 -0.00231 " pathEditMode="relative" rAng="0" ptsTypes="AA">
                                      <p:cBhvr>
                                        <p:cTn id="19" dur="3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56" y="-11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11111E-6 -4.44444E-6 L -0.05833 0.1944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9722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5E-6 -2.22222E-6 L -0.03785 0.0504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2" y="252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3.33333E-6 0.07987 C 3.33333E-6 0.11575 0.00729 0.15926 0.01336 0.15926 L 0.02673 0.15926 " pathEditMode="relative" rAng="16200000" ptsTypes="AAAA">
                                      <p:cBhvr>
                                        <p:cTn id="2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7" y="7963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0.00694 L -0.075 0.08472 C -0.075 0.11991 -0.0658 0.1625 -0.05834 0.1625 L -0.04167 0.1625 " pathEditMode="relative" rAng="16200000" ptsTypes="AAAA">
                                      <p:cBhvr>
                                        <p:cTn id="2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7778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467 0.16273 L 0.14166 0.4365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10" y="1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1111E-6 L 0.06476 0.0569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9" y="2847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128 -0.00231 L -0.06615 -0.0745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72" y="-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"/>
                            </p:stCondLst>
                            <p:childTnLst>
                              <p:par>
                                <p:cTn id="4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0.0044 L 0.05695 -0.00232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73" grpId="0" animBg="1"/>
      <p:bldP spid="74" grpId="0" animBg="1"/>
      <p:bldP spid="75" grpId="0" animBg="1"/>
      <p:bldP spid="76" grpId="0" animBg="1"/>
      <p:bldP spid="36" grpId="0" animBg="1"/>
      <p:bldP spid="36" grpId="1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Wing</a:t>
            </a:r>
            <a:r>
              <a:rPr lang="en-US" dirty="0"/>
              <a:t>: When runner goes OOB, turn &amp; look OOB.  Watch players return to the field.</a:t>
            </a:r>
          </a:p>
          <a:p>
            <a:endParaRPr lang="en-US" dirty="0"/>
          </a:p>
          <a:p>
            <a:r>
              <a:rPr lang="en-US" b="1" dirty="0"/>
              <a:t>Crew</a:t>
            </a:r>
            <a:r>
              <a:rPr lang="en-US" dirty="0"/>
              <a:t>: Important to keep head level &amp; swivel once ball is dead.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R/HL/LJ</a:t>
            </a:r>
            <a:r>
              <a:rPr lang="en-US" dirty="0"/>
              <a:t>:  When space permits STOP 5 YDS from the pile of players to better see dead ball action.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Keys: Watch the A tackle &amp; guard – fire out = run play.</a:t>
            </a:r>
          </a:p>
          <a:p>
            <a:endParaRPr lang="en-US" dirty="0"/>
          </a:p>
          <a:p>
            <a:r>
              <a:rPr lang="en-US" b="1" dirty="0"/>
              <a:t>Wing</a:t>
            </a:r>
            <a:r>
              <a:rPr lang="en-US" dirty="0"/>
              <a:t>:  When runner is near SL “open door” to protect yourself.</a:t>
            </a:r>
          </a:p>
          <a:p>
            <a:endParaRPr lang="en-US" dirty="0"/>
          </a:p>
          <a:p>
            <a:r>
              <a:rPr lang="en-US" dirty="0"/>
              <a:t>Point of Attack (POA):  Where the action is &amp; your concentration.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Run Mechanics (RUM) POE</a:t>
            </a:r>
          </a:p>
        </p:txBody>
      </p:sp>
    </p:spTree>
    <p:extLst>
      <p:ext uri="{BB962C8B-B14F-4D97-AF65-F5344CB8AC3E}">
        <p14:creationId xmlns:p14="http://schemas.microsoft.com/office/powerpoint/2010/main" val="2655545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GLM (R&amp;R2):  Wings Pinch – Field of Play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162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078538" y="2507703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025" y="3510426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91000" y="11430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427588" y="5521575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98625" y="3498303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813891" y="389718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255125" y="387515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845425" y="36408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622222" y="445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622222" y="38694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569825" y="367166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045825" y="367899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352850" y="366858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268044" y="367166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924766" y="366352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22222" y="36507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7626714">
            <a:off x="5645281" y="3598925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1845425" y="32806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467150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739163" y="228212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087478" y="298408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039066" y="299626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684125" y="301647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042491" y="327458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268044" y="334175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053331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850822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609191" y="4450803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3255125" y="264113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7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4504E-6 L 0.00018 -0.12352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17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90932E-7 L 0.00018 -0.12514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1111 L -0.10417 0.01111 C -0.15104 0.01111 -0.20833 -0.05394 -0.20833 -0.10509 L -0.20833 -0.2213 " pathEditMode="relative" rAng="0" ptsTypes="FfFF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69" y="-1162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7778E-6 -2.98173E-6 L 0.03993 0.0425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7" y="2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12352 L 0.00018 -0.10132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1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12514 L 0.00018 -0.10294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10139 L -0.13316 -0.10139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67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10312 L 0.32518 -0.10289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5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RUM:  Run to SL:  “Open Door”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42654" t="-649" r="26668" b="-73"/>
          <a:stretch/>
        </p:blipFill>
        <p:spPr>
          <a:xfrm rot="162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702029" y="3187297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B56"/>
              </a:clrFrom>
              <a:clrTo>
                <a:srgbClr val="B97B5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4136486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34166" y="6248400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6934200" y="4124363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4370165" y="455151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282029" y="434231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974968" y="457091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78496" y="510513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178496" y="452378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126099" y="432599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02099" y="433332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09124" y="432291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24318" y="432599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481040" y="431785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178496" y="430503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7626714">
            <a:off x="3201555" y="4253253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1860668" y="422120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023424" y="401117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643752" y="363841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595340" y="365058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123736" y="381279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598765" y="392890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824318" y="399608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09605" y="401117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407096" y="401117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165465" y="5105131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4255865" y="351468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295437" y="293644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2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7 L -0.20365 -0.08634 L -0.2408 -0.19259 L -0.25469 -0.36898 " pathEditMode="relative" ptsTypes="AAAA">
                                      <p:cBhvr>
                                        <p:cTn id="21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33333E-6 2.59259E-6 L -0.25625 -0.0449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12" y="-2245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6.93889E-18 2.22222E-6 L 6.93889E-18 0.09444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22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4.07407E-6 L -0.14792 -0.15926 " pathEditMode="relative" rAng="0" ptsTypes="AA">
                                      <p:cBhvr>
                                        <p:cTn id="27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96" y="-7963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6.93889E-18 0.09444 L 6.93889E-18 -0.2388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14792 -0.15926 L -0.14792 -0.23704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89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40741E-7 L -0.12778 -0.05671 " pathEditMode="relative" rAng="0" ptsTypes="AA">
                                      <p:cBhvr>
                                        <p:cTn id="33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89" y="-2847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12778 -0.05671 L -0.12569 -0.23171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0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VCM Definition: Winning Team HC informs officials we are “going to take a knee”.  Opponent is out of team time-outs or tells </a:t>
            </a:r>
            <a:r>
              <a:rPr lang="en-US" b="1" dirty="0"/>
              <a:t>Wing</a:t>
            </a:r>
            <a:r>
              <a:rPr lang="en-US" dirty="0"/>
              <a:t> that we will not use them.  Winning Team is ahead by 9 or more points.</a:t>
            </a:r>
          </a:p>
          <a:p>
            <a:r>
              <a:rPr lang="en-US" b="1" dirty="0"/>
              <a:t>Crew</a:t>
            </a:r>
            <a:r>
              <a:rPr lang="en-US" dirty="0"/>
              <a:t>:  If Winning Team HC is winning by 8 points or less, inform teams to Defend Themselves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/>
              <a:t>Communication:  Inform losing team HC.</a:t>
            </a:r>
          </a:p>
          <a:p>
            <a:r>
              <a:rPr lang="en-US" b="1" dirty="0"/>
              <a:t>R</a:t>
            </a:r>
            <a:r>
              <a:rPr lang="en-US" dirty="0"/>
              <a:t>:  Inform QB that he MUST take a knee.</a:t>
            </a:r>
          </a:p>
          <a:p>
            <a:r>
              <a:rPr lang="en-US" b="1" dirty="0"/>
              <a:t>Crew</a:t>
            </a:r>
            <a:r>
              <a:rPr lang="en-US" dirty="0"/>
              <a:t>:  All pinch in close. Inform both teams.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Victory Mechanics (VCM) POE</a:t>
            </a:r>
          </a:p>
        </p:txBody>
      </p:sp>
    </p:spTree>
    <p:extLst>
      <p:ext uri="{BB962C8B-B14F-4D97-AF65-F5344CB8AC3E}">
        <p14:creationId xmlns:p14="http://schemas.microsoft.com/office/powerpoint/2010/main" val="184117490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Victory Mechanics (VCM)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50000" t="-240" r="17798" b="-481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69439" y="4346942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943600" y="434215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Oval 48"/>
          <p:cNvSpPr/>
          <p:nvPr/>
        </p:nvSpPr>
        <p:spPr>
          <a:xfrm>
            <a:off x="3193263" y="445063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055041" y="472753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465555" y="50458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478644" y="445063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785669" y="444022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700863" y="444330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357585" y="443517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055041" y="442234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7626714">
            <a:off x="4078100" y="4370568"/>
            <a:ext cx="173020" cy="167614"/>
          </a:xfrm>
          <a:prstGeom prst="rect">
            <a:avLst/>
          </a:prstGeom>
          <a:noFill/>
        </p:spPr>
      </p:pic>
      <p:sp>
        <p:nvSpPr>
          <p:cNvPr id="59" name="Oval 58"/>
          <p:cNvSpPr/>
          <p:nvPr/>
        </p:nvSpPr>
        <p:spPr>
          <a:xfrm>
            <a:off x="3899969" y="41284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667000" y="392866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419144" y="365477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050310" y="594360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574009" y="384655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671369" y="50458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069006" y="41284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700863" y="411339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486150" y="41284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4283641" y="41284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010940" y="3482640"/>
            <a:ext cx="241948" cy="1189267"/>
            <a:chOff x="5396852" y="4643476"/>
            <a:chExt cx="241948" cy="1189267"/>
          </a:xfrm>
        </p:grpSpPr>
        <p:sp>
          <p:nvSpPr>
            <p:cNvPr id="52" name="Oval 51"/>
            <p:cNvSpPr/>
            <p:nvPr/>
          </p:nvSpPr>
          <p:spPr>
            <a:xfrm>
              <a:off x="5410200" y="560414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396852" y="4643476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Oval 57"/>
          <p:cNvSpPr/>
          <p:nvPr/>
        </p:nvSpPr>
        <p:spPr>
          <a:xfrm>
            <a:off x="5108954" y="410580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169341" y="361795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415785" y="3493018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779813" y="5410200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4383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GLM(R&amp;R2):  Wings Pinch on GL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162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078538" y="2507703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025" y="3510426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91000" y="11430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418693" y="5562600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98625" y="3498303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813891" y="389718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255125" y="387515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845425" y="36408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622222" y="445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622222" y="38694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569825" y="367166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045825" y="367899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352850" y="366858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268044" y="367166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924766" y="366352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22222" y="36507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7626714">
            <a:off x="5645281" y="3598925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1845425" y="32806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467150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739163" y="228212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087478" y="298408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039066" y="299626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684125" y="301647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042491" y="327458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268044" y="334175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053331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850822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609191" y="4450803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3255125" y="264113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0487" y="2296698"/>
            <a:ext cx="479498" cy="71977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47" y="2335430"/>
            <a:ext cx="479498" cy="71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97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1.14504E-6 L 0.00035 -0.12352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17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90932E-7 L 0.00018 -0.12514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14203E-6 L -0.10556 -2.14203E-6 C -0.15261 -2.14203E-6 -0.21007 -0.07124 -0.21007 -0.12722 L -0.21007 -0.25445 " pathEditMode="relative" rAng="0" ptsTypes="FfFF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03" y="-1272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7778E-6 -2.98173E-6 L 0.0566 0.0092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0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41499E-6 L -0.20017 -2.41499E-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17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80985E-6 L 0.21336 -0.0041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60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GLM (R&amp;R2):  Runner at Pylon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162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078538" y="2507703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025" y="3510426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91000" y="11430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418694" y="5562600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98625" y="3498303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813891" y="389718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255125" y="387515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845425" y="36408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622222" y="445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622222" y="38694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569825" y="367166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045825" y="367899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352850" y="366858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268044" y="367166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924766" y="366352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22222" y="36507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7626714">
            <a:off x="5645281" y="3598925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1845425" y="32806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467150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739163" y="228212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087478" y="298408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039066" y="299626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7365" y="287138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042491" y="327458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268044" y="334175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053331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850822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609191" y="4450803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6699591" y="286035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502" y="2378603"/>
            <a:ext cx="479498" cy="71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79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1.14504E-6 L 0.00035 -0.12352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17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90932E-7 L 0.00018 -0.12514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111 L 0.20833 -0.03239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65" y="-21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833 -0.03239 L 0.29913 -0.29887 " pathEditMode="relative" rAng="0" ptsTypes="AA">
                                      <p:cBhvr>
                                        <p:cTn id="2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-13324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74208E-6 L 0.13819 0.01064 " pathEditMode="relative" rAng="0" ptsTypes="AA">
                                      <p:cBhvr>
                                        <p:cTn id="29" dur="1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10" y="532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12352 L 0.03351 -0.1235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12514 L 0.20018 -0.1251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8425</TotalTime>
  <Words>2191</Words>
  <Application>Microsoft Office PowerPoint</Application>
  <PresentationFormat>On-screen Show (4:3)</PresentationFormat>
  <Paragraphs>318</Paragraphs>
  <Slides>72</Slides>
  <Notes>70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8" baseType="lpstr">
      <vt:lpstr>Calibri</vt:lpstr>
      <vt:lpstr>Lucida Sans Unicode</vt:lpstr>
      <vt:lpstr>Verdana</vt:lpstr>
      <vt:lpstr>Wingdings 2</vt:lpstr>
      <vt:lpstr>Wingdings 3</vt:lpstr>
      <vt:lpstr>Concourse</vt:lpstr>
      <vt:lpstr>Approved Football Officiating Mechanics</vt:lpstr>
      <vt:lpstr>How to Use this Presentation</vt:lpstr>
      <vt:lpstr>5 Man Mechanics </vt:lpstr>
      <vt:lpstr>Goal Line Mechanics (GLM) POE:</vt:lpstr>
      <vt:lpstr>GLM (R&amp;R1):  +10YL to +5YL</vt:lpstr>
      <vt:lpstr>GLM (R&amp;R2):  +5YL to GL</vt:lpstr>
      <vt:lpstr>GLM (R&amp;R2):  Wings Pinch – Field of Play</vt:lpstr>
      <vt:lpstr>GLM(R&amp;R2):  Wings Pinch on GL</vt:lpstr>
      <vt:lpstr>GLM (R&amp;R2):  Runner at Pylon</vt:lpstr>
      <vt:lpstr>GLM (R&amp;R2):  EL &amp; SL Corner</vt:lpstr>
      <vt:lpstr>GLM:  Wing Unsure; U Knows</vt:lpstr>
      <vt:lpstr>Reverse Mechanics (RM) POE</vt:lpstr>
      <vt:lpstr>RM (R&amp;R1):  -5YL to GL; Wings to GL</vt:lpstr>
      <vt:lpstr>RM (R&amp;R1):  -5YL to GL; Safety</vt:lpstr>
      <vt:lpstr>RM (R&amp;R1):  -5YL to GL; Read QB &amp; RB</vt:lpstr>
      <vt:lpstr>RM (R&amp;R2):  -10YL to -5YL; Wings 1 Step Back</vt:lpstr>
      <vt:lpstr>Near GL:  -10YL to -15YL; R’s IP 10 YDS Wide </vt:lpstr>
      <vt:lpstr>Pass Mechanics (PM) POE</vt:lpstr>
      <vt:lpstr>Pass Mechanics (PM) POE</vt:lpstr>
      <vt:lpstr>Pass Mechanics (PM) POE</vt:lpstr>
      <vt:lpstr>PM:  IP – BJ 5YDS Deep in EZ</vt:lpstr>
      <vt:lpstr>PM:  BJ IP – Prevent Defense</vt:lpstr>
      <vt:lpstr>PM:  Wings &amp; BJ - Coverage</vt:lpstr>
      <vt:lpstr>PM:  Wings &amp; BJ - Coverage</vt:lpstr>
      <vt:lpstr>PM:  Wings &amp; BJ - Coverage</vt:lpstr>
      <vt:lpstr>PM:  Wings &amp; BJ - Coverage</vt:lpstr>
      <vt:lpstr>PM (R&amp;R1):  Pass In Flat – “Stay Home”</vt:lpstr>
      <vt:lpstr>PM (R&amp;R2):  Short Pass – 5YD Drop</vt:lpstr>
      <vt:lpstr>PM (R&amp;R3):  Long Pass – Turn &amp; Burn</vt:lpstr>
      <vt:lpstr>PM:  Ineligible Illegally Downfield</vt:lpstr>
      <vt:lpstr>PM (R&amp;R2):  Cross Field Mechanics</vt:lpstr>
      <vt:lpstr>PM:  R – Preventive Officiating</vt:lpstr>
      <vt:lpstr>PM:  R &amp; Wings – Backward  Pass</vt:lpstr>
      <vt:lpstr>PM:  R &amp; U – Passer Beyond LOS</vt:lpstr>
      <vt:lpstr>PM:  U – Trapped Pass</vt:lpstr>
      <vt:lpstr>PM:  Intentional Grounding</vt:lpstr>
      <vt:lpstr>Run Mechanics (RUM) POE</vt:lpstr>
      <vt:lpstr>RUM:  Run to SL:  “Open Door”</vt:lpstr>
      <vt:lpstr>Victory Mechanics (VCM) POE</vt:lpstr>
      <vt:lpstr>Victory Mechanics (VCM)</vt:lpstr>
      <vt:lpstr>4 Man Mechanics </vt:lpstr>
      <vt:lpstr>Goal Line Mechanics (GLM) POE</vt:lpstr>
      <vt:lpstr>GLM (R&amp;R1):  +10YL to +5YL</vt:lpstr>
      <vt:lpstr>GLM (R&amp;R2):  +5YL to GL</vt:lpstr>
      <vt:lpstr>GLM (R&amp;R2):  Wings Pinch – Field of Play</vt:lpstr>
      <vt:lpstr>GLM (R&amp;R2):  Wings Pinch on GL</vt:lpstr>
      <vt:lpstr>GLM (R&amp;R2):  Runner at Pylon</vt:lpstr>
      <vt:lpstr>GLM (R&amp;R2):  EL &amp; SL Corner</vt:lpstr>
      <vt:lpstr>Reverse Mechanics (RM) POE</vt:lpstr>
      <vt:lpstr>RM (R&amp;R1):  -5YL to GL; Wings to GL</vt:lpstr>
      <vt:lpstr>RM (R&amp;R1):  -5YL to GL; Safety</vt:lpstr>
      <vt:lpstr>RM (R&amp;R1):  -5YL to GL; Read QB &amp; RB</vt:lpstr>
      <vt:lpstr>RM (R&amp;R2):  -10YL to -5YL; Wings 1 Step Back</vt:lpstr>
      <vt:lpstr>Near GL:  -10YL to -15YL; R’s IP 10 YDS Wide</vt:lpstr>
      <vt:lpstr>Pass Mechanics (PM) POE</vt:lpstr>
      <vt:lpstr>Pass Mechanics (PM) POE</vt:lpstr>
      <vt:lpstr>PM:  IP</vt:lpstr>
      <vt:lpstr>PM – Wings - Coverage</vt:lpstr>
      <vt:lpstr>PM (R&amp;R1):  Pass In Flat – “Stay Home”</vt:lpstr>
      <vt:lpstr>PM (R&amp;R2):  Short Pass – 5YD Drop</vt:lpstr>
      <vt:lpstr>PM (R&amp;R3):  Long Pass – Turn &amp; Burn</vt:lpstr>
      <vt:lpstr>PM:  Ineligible Illegally Downfield</vt:lpstr>
      <vt:lpstr>PM (R&amp;R2):  Cross Field Mechanics</vt:lpstr>
      <vt:lpstr>PM:  R – Preventive Officiating</vt:lpstr>
      <vt:lpstr>PM:  R/HL/LJ – Backward Pass</vt:lpstr>
      <vt:lpstr>PM:  R &amp; U – Passer Beyond LOS</vt:lpstr>
      <vt:lpstr>PM:  U – Trapped Pass</vt:lpstr>
      <vt:lpstr>PM:  Intentional Grounding</vt:lpstr>
      <vt:lpstr>Run Mechanics (RUM) POE</vt:lpstr>
      <vt:lpstr>RUM:  Run to SL:  “Open Door”</vt:lpstr>
      <vt:lpstr>Victory Mechanics (VCM) POE</vt:lpstr>
      <vt:lpstr>Victory Mechanics (VCM)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Approved Football Officiating Mechanics</dc:title>
  <dc:creator>Administrator</dc:creator>
  <cp:lastModifiedBy>Greg Bartemes</cp:lastModifiedBy>
  <cp:revision>174</cp:revision>
  <dcterms:created xsi:type="dcterms:W3CDTF">2010-08-24T15:04:05Z</dcterms:created>
  <dcterms:modified xsi:type="dcterms:W3CDTF">2020-08-20T17:35:26Z</dcterms:modified>
</cp:coreProperties>
</file>